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9" r:id="rId3"/>
    <p:sldId id="1433" r:id="rId4"/>
    <p:sldId id="1409" r:id="rId5"/>
    <p:sldId id="1422" r:id="rId6"/>
    <p:sldId id="268" r:id="rId7"/>
    <p:sldId id="283" r:id="rId8"/>
    <p:sldId id="285" r:id="rId9"/>
    <p:sldId id="1443" r:id="rId10"/>
    <p:sldId id="265" r:id="rId11"/>
    <p:sldId id="258" r:id="rId12"/>
    <p:sldId id="300" r:id="rId13"/>
    <p:sldId id="1442" r:id="rId14"/>
    <p:sldId id="1441" r:id="rId15"/>
    <p:sldId id="1440" r:id="rId16"/>
    <p:sldId id="1436" r:id="rId17"/>
    <p:sldId id="1434" r:id="rId18"/>
    <p:sldId id="267" r:id="rId19"/>
    <p:sldId id="273" r:id="rId20"/>
    <p:sldId id="14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90" autoAdjust="0"/>
    <p:restoredTop sz="94660"/>
  </p:normalViewPr>
  <p:slideViewPr>
    <p:cSldViewPr snapToGrid="0">
      <p:cViewPr varScale="1">
        <p:scale>
          <a:sx n="48" d="100"/>
          <a:sy n="48" d="100"/>
        </p:scale>
        <p:origin x="56"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BAA98-B02B-4057-ACE7-8451941F6C72}"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636EC-046A-47E2-AAA0-E7262DBB1F28}" type="slidenum">
              <a:rPr lang="en-US" smtClean="0"/>
              <a:t>‹#›</a:t>
            </a:fld>
            <a:endParaRPr lang="en-US"/>
          </a:p>
        </p:txBody>
      </p:sp>
    </p:spTree>
    <p:extLst>
      <p:ext uri="{BB962C8B-B14F-4D97-AF65-F5344CB8AC3E}">
        <p14:creationId xmlns:p14="http://schemas.microsoft.com/office/powerpoint/2010/main" val="346536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07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7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27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11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527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Secondary ice production is a two-stage process, which begins with homogeneous or heterogeneous ice nucleation. After the initiation of primary ice, if the conditions are favorable, secondary ice production may follow.  </a:t>
            </a:r>
            <a:r>
              <a:rPr lang="en-US" sz="1200" kern="1200" dirty="0">
                <a:solidFill>
                  <a:schemeClr val="tx1"/>
                </a:solidFill>
                <a:effectLst/>
                <a:latin typeface="+mn-lt"/>
                <a:ea typeface="+mn-ea"/>
                <a:cs typeface="+mn-cs"/>
              </a:rPr>
              <a:t>Secondary ice production is defined as a process of </a:t>
            </a:r>
            <a:r>
              <a:rPr lang="en-CA" sz="1200" kern="1200" dirty="0">
                <a:solidFill>
                  <a:schemeClr val="tx1"/>
                </a:solidFill>
                <a:effectLst/>
                <a:latin typeface="+mn-lt"/>
                <a:ea typeface="+mn-ea"/>
                <a:cs typeface="+mn-cs"/>
              </a:rPr>
              <a:t>formation of atmospheric ice involving pre-existing ice particles.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E2DC47-8EB2-4F30-92E4-CEFFFA69837A}" type="slidenum">
              <a:rPr lang="en-CA" smtClean="0"/>
              <a:t>4</a:t>
            </a:fld>
            <a:endParaRPr lang="en-CA"/>
          </a:p>
        </p:txBody>
      </p:sp>
    </p:spTree>
    <p:extLst>
      <p:ext uri="{BB962C8B-B14F-4D97-AF65-F5344CB8AC3E}">
        <p14:creationId xmlns:p14="http://schemas.microsoft.com/office/powerpoint/2010/main" val="31868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Presently, there are six recognized SIP mechanisms, which could be activated in the troposphere. A detailed review of these mechanisms can be found in Korolev and Leisner, 2020.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E2DC47-8EB2-4F30-92E4-CEFFFA69837A}" type="slidenum">
              <a:rPr lang="en-CA" smtClean="0"/>
              <a:t>5</a:t>
            </a:fld>
            <a:endParaRPr lang="en-CA"/>
          </a:p>
        </p:txBody>
      </p:sp>
    </p:spTree>
    <p:extLst>
      <p:ext uri="{BB962C8B-B14F-4D97-AF65-F5344CB8AC3E}">
        <p14:creationId xmlns:p14="http://schemas.microsoft.com/office/powerpoint/2010/main" val="17854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55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next few slides discuss the recent findings regarding the evolution of ice crystals during SIP. This slide shows fragmented and deformed frozen droplets collected during SIP events. Such frozen droplets were observed in numerous lab experiments as well. After some time, the frozen drops develop facets and turn into regular facetted ice crystals. What is interesting about it,  is the way, in which these frozen drops were nucleated. It should be said upfront, that the observed concentrations of the frozen drops and their fragments are too high at that temperature to be explained by heterogeneous nucleation. The most reasonable explanation is that these drops were nucleated by the ice splinters resulting from SIP. This brings up a question: What are the typical sizes of the splinters?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E2DC47-8EB2-4F30-92E4-CEFFFA69837A}" type="slidenum">
              <a:rPr lang="en-CA" smtClean="0"/>
              <a:t>7</a:t>
            </a:fld>
            <a:endParaRPr lang="en-CA"/>
          </a:p>
        </p:txBody>
      </p:sp>
    </p:spTree>
    <p:extLst>
      <p:ext uri="{BB962C8B-B14F-4D97-AF65-F5344CB8AC3E}">
        <p14:creationId xmlns:p14="http://schemas.microsoft.com/office/powerpoint/2010/main" val="117348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Presence of precipitation size drops is critical for the scenario shown in the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previous slide. If the droplets are too small, then SIP will be hindered and ice formation will be predominantly controlled by primary ice nucleation. In his 2022 JAS paper, Paul Lawson, obtained conditions in convective clouds favorable for early SIP initiation. This diagram shows the dependence of the level of cloud glaciation versus the product cloud base temperature by max droplet size observed at the cloud base. If this product is low, then SIP is suppressed and glaciation occurs at temperatures approaching the temperature of homogeneous freezing. For the cases with a large product, the cloud produces numerous large drops due to intense collision-coalescence process and create conditions favorable for the initiation of secondary ice at relatively high temperatures. </a:t>
            </a:r>
            <a:endParaRPr lang="en-US" dirty="0"/>
          </a:p>
        </p:txBody>
      </p:sp>
      <p:sp>
        <p:nvSpPr>
          <p:cNvPr id="4" name="Slide Number Placeholder 3"/>
          <p:cNvSpPr>
            <a:spLocks noGrp="1"/>
          </p:cNvSpPr>
          <p:nvPr>
            <p:ph type="sldNum" sz="quarter" idx="10"/>
          </p:nvPr>
        </p:nvSpPr>
        <p:spPr/>
        <p:txBody>
          <a:bodyPr/>
          <a:lstStyle/>
          <a:p>
            <a:fld id="{A4E2DC47-8EB2-4F30-92E4-CEFFFA69837A}" type="slidenum">
              <a:rPr lang="en-CA" smtClean="0"/>
              <a:t>12</a:t>
            </a:fld>
            <a:endParaRPr lang="en-CA"/>
          </a:p>
        </p:txBody>
      </p:sp>
    </p:spTree>
    <p:extLst>
      <p:ext uri="{BB962C8B-B14F-4D97-AF65-F5344CB8AC3E}">
        <p14:creationId xmlns:p14="http://schemas.microsoft.com/office/powerpoint/2010/main" val="61822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55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06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14EC-A52D-666C-DE6E-B5FF0DACA3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B8CF5-2FDA-5AA3-DB41-E90A222C7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20E23-19F8-FD6A-84C5-5455F102BB32}"/>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B02838F4-61D8-7868-23E5-2CE629EC7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80E06-22C4-A1BD-5E70-1ECE1A6CF81D}"/>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19735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051F-9310-BE1B-7AC1-692957EE0F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44C61E-054F-08C6-AAEE-985D87972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4E472-EEAD-72A6-5D8F-EE5C474E4F01}"/>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6D6115DF-F267-86D3-4A4E-DEBAE2679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97B7C-8215-2E28-20D9-C466FE1EC1E2}"/>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223011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9E7686-6BC5-DD51-2EBC-5355FA1693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88EAD-E32E-DF59-B7E5-F8E823AC67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7C656-F053-3A75-FC08-28FB1AA5D0FF}"/>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CA2E0EB2-93BB-16B0-FDA2-89F3C9DD8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D1AC5-10C9-AD4E-9E6C-5917C2A6F4FE}"/>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2121849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1_Title and Conten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37668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20"/>
        <p:cNvGrpSpPr/>
        <p:nvPr/>
      </p:nvGrpSpPr>
      <p:grpSpPr>
        <a:xfrm>
          <a:off x="0" y="0"/>
          <a:ext cx="0" cy="0"/>
          <a:chOff x="0" y="0"/>
          <a:chExt cx="0" cy="0"/>
        </a:xfrm>
      </p:grpSpPr>
      <p:cxnSp>
        <p:nvCxnSpPr>
          <p:cNvPr id="26" name="Google Shape;26;p3"/>
          <p:cNvCxnSpPr/>
          <p:nvPr/>
        </p:nvCxnSpPr>
        <p:spPr>
          <a:xfrm>
            <a:off x="1" y="956346"/>
            <a:ext cx="12192000" cy="16778"/>
          </a:xfrm>
          <a:prstGeom prst="straightConnector1">
            <a:avLst/>
          </a:prstGeom>
          <a:noFill/>
          <a:ln w="38100" cap="flat" cmpd="sng">
            <a:solidFill>
              <a:srgbClr val="002FC6"/>
            </a:solidFill>
            <a:prstDash val="solid"/>
            <a:miter lim="800000"/>
            <a:headEnd type="none" w="sm" len="sm"/>
            <a:tailEnd type="none" w="sm" len="sm"/>
          </a:ln>
        </p:spPr>
      </p:cxnSp>
      <p:cxnSp>
        <p:nvCxnSpPr>
          <p:cNvPr id="27" name="Google Shape;27;p3"/>
          <p:cNvCxnSpPr/>
          <p:nvPr/>
        </p:nvCxnSpPr>
        <p:spPr>
          <a:xfrm>
            <a:off x="1" y="993994"/>
            <a:ext cx="12192000" cy="16778"/>
          </a:xfrm>
          <a:prstGeom prst="straightConnector1">
            <a:avLst/>
          </a:prstGeom>
          <a:noFill/>
          <a:ln w="38100" cap="flat" cmpd="sng">
            <a:solidFill>
              <a:srgbClr val="FFFF00"/>
            </a:solidFill>
            <a:prstDash val="solid"/>
            <a:miter lim="800000"/>
            <a:headEnd type="none" w="sm" len="sm"/>
            <a:tailEnd type="none" w="sm" len="sm"/>
          </a:ln>
        </p:spPr>
      </p:cxnSp>
      <p:cxnSp>
        <p:nvCxnSpPr>
          <p:cNvPr id="28" name="Google Shape;28;p3"/>
          <p:cNvCxnSpPr/>
          <p:nvPr/>
        </p:nvCxnSpPr>
        <p:spPr>
          <a:xfrm>
            <a:off x="1" y="1031351"/>
            <a:ext cx="12192000" cy="16778"/>
          </a:xfrm>
          <a:prstGeom prst="straightConnector1">
            <a:avLst/>
          </a:prstGeom>
          <a:noFill/>
          <a:ln w="38100" cap="flat" cmpd="sng">
            <a:solidFill>
              <a:srgbClr val="FF0000"/>
            </a:solidFill>
            <a:prstDash val="solid"/>
            <a:miter lim="800000"/>
            <a:headEnd type="none" w="sm" len="sm"/>
            <a:tailEnd type="none" w="sm" len="sm"/>
          </a:ln>
        </p:spPr>
      </p:cxnSp>
      <p:sp>
        <p:nvSpPr>
          <p:cNvPr id="4" name="Title 3"/>
          <p:cNvSpPr>
            <a:spLocks noGrp="1"/>
          </p:cNvSpPr>
          <p:nvPr>
            <p:ph type="title" hasCustomPrompt="1"/>
          </p:nvPr>
        </p:nvSpPr>
        <p:spPr>
          <a:xfrm>
            <a:off x="1527524" y="-12059"/>
            <a:ext cx="7880753" cy="935476"/>
          </a:xfrm>
          <a:prstGeom prst="rect">
            <a:avLst/>
          </a:prstGeom>
        </p:spPr>
        <p:txBody>
          <a:bodyPr/>
          <a:lstStyle>
            <a:lvl1pPr algn="ctr">
              <a:defRPr sz="2000" b="1" baseline="0">
                <a:solidFill>
                  <a:schemeClr val="accent1">
                    <a:lumMod val="50000"/>
                  </a:schemeClr>
                </a:solidFill>
              </a:defRPr>
            </a:lvl1pPr>
          </a:lstStyle>
          <a:p>
            <a:r>
              <a:rPr lang="en-US" dirty="0"/>
              <a:t>SPEC Learjet Participated in the UAEREP Project August 2019 and in the CAMP2Ex Project with the NASA P-3 over the South China and Philippine Seas September 2019</a:t>
            </a:r>
          </a:p>
        </p:txBody>
      </p:sp>
    </p:spTree>
    <p:extLst>
      <p:ext uri="{BB962C8B-B14F-4D97-AF65-F5344CB8AC3E}">
        <p14:creationId xmlns:p14="http://schemas.microsoft.com/office/powerpoint/2010/main" val="241327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52141"/>
            <a:ext cx="1036320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5439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43BC-69BC-569E-6E21-181D14F1B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9CF77-8D77-79A6-7BCB-3DE36EF76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7FF24-9156-925D-2D8A-69C2B39539AF}"/>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F2F47981-F368-BB52-A5D5-EB5E473F8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EB99A-28E3-A41D-D9BB-6EEA13266459}"/>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151029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6A72-2584-8370-6FCD-ED6CD096C2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F9D40A-0DC5-44F3-F402-559CA57EDB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494FF7-FAB5-F9A2-95FF-6F42328787BD}"/>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B54BBB25-339C-E9F6-58D6-BB4E263C7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E4FA4-F925-C83E-C18E-D04D7A9BEA87}"/>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150222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667D-6255-E9E2-29DD-D9000B180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D2311-D959-1A15-BD00-C5DAA6FF95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22BC6-F53F-458C-E441-F167591D11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854755-A68C-FDC3-1AD1-C072306D4DCE}"/>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6" name="Footer Placeholder 5">
            <a:extLst>
              <a:ext uri="{FF2B5EF4-FFF2-40B4-BE49-F238E27FC236}">
                <a16:creationId xmlns:a16="http://schemas.microsoft.com/office/drawing/2014/main" id="{809F7866-851C-DBC9-BA8C-002EB3B26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3786B-F6CE-2223-45DC-4C2DB62DE49D}"/>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223793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31C9B-758C-A017-C9DF-29259F08A3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2B7D0-8F9F-EEC6-D1B2-59B5C6436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8CF3-BD94-56DC-3C17-1AA216C97B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19E626-27E3-0F8D-0D13-FA7C12915F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3CF58-E5CD-4C28-BD81-D3C8CE91BB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94648E-8520-7509-7A73-99F598B0CAEA}"/>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8" name="Footer Placeholder 7">
            <a:extLst>
              <a:ext uri="{FF2B5EF4-FFF2-40B4-BE49-F238E27FC236}">
                <a16:creationId xmlns:a16="http://schemas.microsoft.com/office/drawing/2014/main" id="{851DF6A0-5C3A-96AB-DBDF-49438BEE0A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69847F-CEAF-2E81-8BF0-2A1A9D8B2769}"/>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3142395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457E-6A6C-88EF-406B-2B59994586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F90085-6FD8-E2F5-D157-8209D7A6A8AF}"/>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4" name="Footer Placeholder 3">
            <a:extLst>
              <a:ext uri="{FF2B5EF4-FFF2-40B4-BE49-F238E27FC236}">
                <a16:creationId xmlns:a16="http://schemas.microsoft.com/office/drawing/2014/main" id="{174C7F56-FF91-9EA6-062A-81E3FB05AA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1E58D2-9E66-743F-1E71-5F0E6EB79BDA}"/>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1473421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29909-257E-3728-4A2D-6840085C5AE5}"/>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3" name="Footer Placeholder 2">
            <a:extLst>
              <a:ext uri="{FF2B5EF4-FFF2-40B4-BE49-F238E27FC236}">
                <a16:creationId xmlns:a16="http://schemas.microsoft.com/office/drawing/2014/main" id="{D049864A-89BF-4F2F-6BAE-0FB1B09DF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2FEE69-6C31-3C9D-CFBB-F9A56FA34E7F}"/>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285667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F72F-38BD-94CB-8FC9-101284BD4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F52CFE-FAA0-E1DF-EF5C-893D61E4F9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5556A0-A3E6-CA62-2E8D-9D4FA0390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46DE8-2969-0980-5A07-0658C91D97F8}"/>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6" name="Footer Placeholder 5">
            <a:extLst>
              <a:ext uri="{FF2B5EF4-FFF2-40B4-BE49-F238E27FC236}">
                <a16:creationId xmlns:a16="http://schemas.microsoft.com/office/drawing/2014/main" id="{D2C10614-4B01-670F-A89C-DE9882551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2F7C0-3253-65E7-866E-1C5FCB5F2E26}"/>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309634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38A3-2D59-0362-8386-3002CD102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0FF9A-D5A4-820D-7BCC-70D37E7D59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A69D89-B39F-6DDE-8BDB-E9E950DF8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BE4069-435F-AFB9-C184-D9034333C2A0}"/>
              </a:ext>
            </a:extLst>
          </p:cNvPr>
          <p:cNvSpPr>
            <a:spLocks noGrp="1"/>
          </p:cNvSpPr>
          <p:nvPr>
            <p:ph type="dt" sz="half" idx="10"/>
          </p:nvPr>
        </p:nvSpPr>
        <p:spPr/>
        <p:txBody>
          <a:bodyPr/>
          <a:lstStyle/>
          <a:p>
            <a:fld id="{9BB35F62-405B-4A8E-82B7-2B0A22B3D34B}" type="datetimeFigureOut">
              <a:rPr lang="en-US" smtClean="0"/>
              <a:t>9/12/2023</a:t>
            </a:fld>
            <a:endParaRPr lang="en-US"/>
          </a:p>
        </p:txBody>
      </p:sp>
      <p:sp>
        <p:nvSpPr>
          <p:cNvPr id="6" name="Footer Placeholder 5">
            <a:extLst>
              <a:ext uri="{FF2B5EF4-FFF2-40B4-BE49-F238E27FC236}">
                <a16:creationId xmlns:a16="http://schemas.microsoft.com/office/drawing/2014/main" id="{77B0D880-6F9E-FF34-3AF6-A0BA1A3B2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DEDF2-D3D5-37A0-EC91-2D67FB5584F9}"/>
              </a:ext>
            </a:extLst>
          </p:cNvPr>
          <p:cNvSpPr>
            <a:spLocks noGrp="1"/>
          </p:cNvSpPr>
          <p:nvPr>
            <p:ph type="sldNum" sz="quarter" idx="12"/>
          </p:nvPr>
        </p:nvSpPr>
        <p:spPr/>
        <p:txBody>
          <a:bodyPr/>
          <a:lstStyle/>
          <a:p>
            <a:fld id="{1245ECE7-9916-460E-A6FF-607287B9C31C}" type="slidenum">
              <a:rPr lang="en-US" smtClean="0"/>
              <a:t>‹#›</a:t>
            </a:fld>
            <a:endParaRPr lang="en-US"/>
          </a:p>
        </p:txBody>
      </p:sp>
    </p:spTree>
    <p:extLst>
      <p:ext uri="{BB962C8B-B14F-4D97-AF65-F5344CB8AC3E}">
        <p14:creationId xmlns:p14="http://schemas.microsoft.com/office/powerpoint/2010/main" val="395345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4411-CC0C-D7A7-0404-7BA1D74B6A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21156-08C4-B50D-E1F7-3FB10E6C8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4F35A-390E-A283-90DF-8221F86B3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35F62-405B-4A8E-82B7-2B0A22B3D34B}" type="datetimeFigureOut">
              <a:rPr lang="en-US" smtClean="0"/>
              <a:t>9/12/2023</a:t>
            </a:fld>
            <a:endParaRPr lang="en-US"/>
          </a:p>
        </p:txBody>
      </p:sp>
      <p:sp>
        <p:nvSpPr>
          <p:cNvPr id="5" name="Footer Placeholder 4">
            <a:extLst>
              <a:ext uri="{FF2B5EF4-FFF2-40B4-BE49-F238E27FC236}">
                <a16:creationId xmlns:a16="http://schemas.microsoft.com/office/drawing/2014/main" id="{401FE9CA-D0C8-2353-BD9A-8E29144E8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385D95-7509-03CE-68A8-82DD2DB47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5ECE7-9916-460E-A6FF-607287B9C31C}" type="slidenum">
              <a:rPr lang="en-US" smtClean="0"/>
              <a:t>‹#›</a:t>
            </a:fld>
            <a:endParaRPr lang="en-US"/>
          </a:p>
        </p:txBody>
      </p:sp>
    </p:spTree>
    <p:extLst>
      <p:ext uri="{BB962C8B-B14F-4D97-AF65-F5344CB8AC3E}">
        <p14:creationId xmlns:p14="http://schemas.microsoft.com/office/powerpoint/2010/main" val="3638324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sp>
        <p:nvSpPr>
          <p:cNvPr id="4" name="TextBox 3"/>
          <p:cNvSpPr txBox="1"/>
          <p:nvPr/>
        </p:nvSpPr>
        <p:spPr>
          <a:xfrm>
            <a:off x="1011182" y="215281"/>
            <a:ext cx="10530501" cy="1569660"/>
          </a:xfrm>
          <a:prstGeom prst="rect">
            <a:avLst/>
          </a:prstGeom>
          <a:noFill/>
        </p:spPr>
        <p:txBody>
          <a:bodyPr wrap="square" rtlCol="0">
            <a:spAutoFit/>
          </a:bodyPr>
          <a:lstStyle/>
          <a:p>
            <a:pPr algn="ctr"/>
            <a:r>
              <a:rPr lang="en-US" sz="3200" b="1" dirty="0">
                <a:solidFill>
                  <a:srgbClr val="0070C0"/>
                </a:solidFill>
              </a:rPr>
              <a:t>Learjet Investigations during the 2019 UAEREP Field Campaign and Potential for Rain Enhancement through Stimulation of a Secondary Ice Process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60" y="1872604"/>
            <a:ext cx="7696833" cy="4770113"/>
          </a:xfrm>
          <a:prstGeom prst="rect">
            <a:avLst/>
          </a:prstGeom>
        </p:spPr>
      </p:pic>
      <p:pic>
        <p:nvPicPr>
          <p:cNvPr id="3" name="Picture 2">
            <a:extLst>
              <a:ext uri="{FF2B5EF4-FFF2-40B4-BE49-F238E27FC236}">
                <a16:creationId xmlns:a16="http://schemas.microsoft.com/office/drawing/2014/main" id="{7EBB6265-FE49-FAF0-58A2-2BDDF5C62686}"/>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16342"/>
          <a:stretch/>
        </p:blipFill>
        <p:spPr bwMode="auto">
          <a:xfrm>
            <a:off x="8222654" y="1872605"/>
            <a:ext cx="3706586" cy="47701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247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5006607-EEB4-A425-111C-0040E7D584A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898705E-5CBA-C778-9C0E-A915447DEFA6}"/>
              </a:ext>
            </a:extLst>
          </p:cNvPr>
          <p:cNvPicPr>
            <a:picLocks noChangeAspect="1"/>
          </p:cNvPicPr>
          <p:nvPr/>
        </p:nvPicPr>
        <p:blipFill rotWithShape="1">
          <a:blip r:embed="rId2">
            <a:extLst>
              <a:ext uri="{28A0092B-C50C-407E-A947-70E740481C1C}">
                <a14:useLocalDpi xmlns:a14="http://schemas.microsoft.com/office/drawing/2010/main" val="0"/>
              </a:ext>
            </a:extLst>
          </a:blip>
          <a:srcRect r="54026"/>
          <a:stretch/>
        </p:blipFill>
        <p:spPr>
          <a:xfrm>
            <a:off x="0" y="1107995"/>
            <a:ext cx="5605096" cy="4642010"/>
          </a:xfrm>
          <a:prstGeom prst="rect">
            <a:avLst/>
          </a:prstGeom>
        </p:spPr>
      </p:pic>
      <p:pic>
        <p:nvPicPr>
          <p:cNvPr id="4" name="Picture 3">
            <a:extLst>
              <a:ext uri="{FF2B5EF4-FFF2-40B4-BE49-F238E27FC236}">
                <a16:creationId xmlns:a16="http://schemas.microsoft.com/office/drawing/2014/main" id="{DEC013A0-CC51-DA0C-59E6-BC81DCF91377}"/>
              </a:ext>
            </a:extLst>
          </p:cNvPr>
          <p:cNvPicPr>
            <a:picLocks noChangeAspect="1"/>
          </p:cNvPicPr>
          <p:nvPr/>
        </p:nvPicPr>
        <p:blipFill rotWithShape="1">
          <a:blip r:embed="rId2">
            <a:extLst>
              <a:ext uri="{28A0092B-C50C-407E-A947-70E740481C1C}">
                <a14:useLocalDpi xmlns:a14="http://schemas.microsoft.com/office/drawing/2010/main" val="0"/>
              </a:ext>
            </a:extLst>
          </a:blip>
          <a:srcRect l="46418"/>
          <a:stretch/>
        </p:blipFill>
        <p:spPr>
          <a:xfrm>
            <a:off x="5605096" y="1536379"/>
            <a:ext cx="6532683" cy="3785242"/>
          </a:xfrm>
          <a:prstGeom prst="rect">
            <a:avLst/>
          </a:prstGeom>
        </p:spPr>
      </p:pic>
    </p:spTree>
    <p:extLst>
      <p:ext uri="{BB962C8B-B14F-4D97-AF65-F5344CB8AC3E}">
        <p14:creationId xmlns:p14="http://schemas.microsoft.com/office/powerpoint/2010/main" val="36829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A0E235-8643-D6B5-A539-FBCDCFBD9E6A}"/>
              </a:ext>
            </a:extLst>
          </p:cNvPr>
          <p:cNvPicPr>
            <a:picLocks noChangeAspect="1"/>
          </p:cNvPicPr>
          <p:nvPr/>
        </p:nvPicPr>
        <p:blipFill>
          <a:blip r:embed="rId2"/>
          <a:stretch>
            <a:fillRect/>
          </a:stretch>
        </p:blipFill>
        <p:spPr>
          <a:xfrm>
            <a:off x="5960980" y="1770175"/>
            <a:ext cx="5669280" cy="4608576"/>
          </a:xfrm>
          <a:prstGeom prst="rect">
            <a:avLst/>
          </a:prstGeom>
        </p:spPr>
      </p:pic>
      <p:sp>
        <p:nvSpPr>
          <p:cNvPr id="3" name="TextBox 2">
            <a:extLst>
              <a:ext uri="{FF2B5EF4-FFF2-40B4-BE49-F238E27FC236}">
                <a16:creationId xmlns:a16="http://schemas.microsoft.com/office/drawing/2014/main" id="{F2A15021-D658-209A-66DB-471F55F4C944}"/>
              </a:ext>
            </a:extLst>
          </p:cNvPr>
          <p:cNvSpPr txBox="1"/>
          <p:nvPr/>
        </p:nvSpPr>
        <p:spPr>
          <a:xfrm>
            <a:off x="2609849" y="79315"/>
            <a:ext cx="7105651" cy="1077218"/>
          </a:xfrm>
          <a:prstGeom prst="rect">
            <a:avLst/>
          </a:prstGeom>
          <a:noFill/>
        </p:spPr>
        <p:txBody>
          <a:bodyPr wrap="square" rtlCol="0">
            <a:spAutoFit/>
          </a:bodyPr>
          <a:lstStyle/>
          <a:p>
            <a:pPr algn="ctr"/>
            <a:r>
              <a:rPr lang="en-US" sz="3200" b="1" dirty="0"/>
              <a:t>Effective Drop Radius (</a:t>
            </a:r>
            <a:r>
              <a:rPr lang="en-US" sz="3200" b="1" dirty="0" err="1"/>
              <a:t>R</a:t>
            </a:r>
            <a:r>
              <a:rPr lang="en-US" sz="3200" b="1" baseline="-25000" dirty="0" err="1"/>
              <a:t>eff</a:t>
            </a:r>
            <a:r>
              <a:rPr lang="en-US" sz="3200" b="1" dirty="0"/>
              <a:t>) as a </a:t>
            </a:r>
          </a:p>
          <a:p>
            <a:pPr algn="ctr"/>
            <a:r>
              <a:rPr lang="en-US" sz="3200" b="1" dirty="0"/>
              <a:t>Predictor of Coalescence and the FFD SIP</a:t>
            </a:r>
            <a:endParaRPr lang="en-US" sz="3200" dirty="0">
              <a:solidFill>
                <a:srgbClr val="093554"/>
              </a:solidFill>
              <a:effectLst/>
              <a:latin typeface="Roboto" panose="02000000000000000000" pitchFamily="2" charset="0"/>
            </a:endParaRPr>
          </a:p>
        </p:txBody>
      </p:sp>
      <p:sp>
        <p:nvSpPr>
          <p:cNvPr id="5" name="TextBox 4">
            <a:extLst>
              <a:ext uri="{FF2B5EF4-FFF2-40B4-BE49-F238E27FC236}">
                <a16:creationId xmlns:a16="http://schemas.microsoft.com/office/drawing/2014/main" id="{BB371391-EA25-1737-963D-C8A9FFA3C50D}"/>
              </a:ext>
            </a:extLst>
          </p:cNvPr>
          <p:cNvSpPr txBox="1"/>
          <p:nvPr/>
        </p:nvSpPr>
        <p:spPr>
          <a:xfrm>
            <a:off x="552449" y="2285147"/>
            <a:ext cx="5175111" cy="3046988"/>
          </a:xfrm>
          <a:prstGeom prst="rect">
            <a:avLst/>
          </a:prstGeom>
          <a:noFill/>
          <a:ln w="12700">
            <a:solidFill>
              <a:schemeClr val="tx1"/>
            </a:solidFill>
          </a:ln>
        </p:spPr>
        <p:txBody>
          <a:bodyPr wrap="square" rtlCol="0">
            <a:spAutoFit/>
          </a:bodyPr>
          <a:lstStyle/>
          <a:p>
            <a:pPr algn="just"/>
            <a:r>
              <a:rPr lang="en-US" sz="2400" b="1" dirty="0">
                <a:latin typeface="+mj-lt"/>
              </a:rPr>
              <a:t>Several investigators have found that  </a:t>
            </a:r>
            <a:r>
              <a:rPr lang="en-US" sz="2400" b="1" dirty="0" err="1">
                <a:latin typeface="+mj-lt"/>
              </a:rPr>
              <a:t>R</a:t>
            </a:r>
            <a:r>
              <a:rPr lang="en-US" sz="2400" b="1" baseline="-25000" dirty="0" err="1">
                <a:latin typeface="+mj-lt"/>
              </a:rPr>
              <a:t>eff</a:t>
            </a:r>
            <a:r>
              <a:rPr lang="en-US" sz="2400" b="1" dirty="0">
                <a:latin typeface="+mj-lt"/>
              </a:rPr>
              <a:t> &gt; ~ </a:t>
            </a:r>
            <a:r>
              <a:rPr lang="en-US" sz="2400" b="1" dirty="0">
                <a:highlight>
                  <a:srgbClr val="C0C0C0"/>
                </a:highlight>
                <a:latin typeface="+mj-lt"/>
              </a:rPr>
              <a:t>12 to 14 </a:t>
            </a:r>
            <a:r>
              <a:rPr lang="en-US" sz="2400" b="1" dirty="0">
                <a:highlight>
                  <a:srgbClr val="C0C0C0"/>
                </a:highlight>
                <a:latin typeface="+mj-lt"/>
                <a:cs typeface="Calibri"/>
              </a:rPr>
              <a:t>µm </a:t>
            </a:r>
            <a:r>
              <a:rPr lang="en-US" sz="2400" b="1" dirty="0">
                <a:latin typeface="+mj-lt"/>
                <a:cs typeface="Calibri"/>
              </a:rPr>
              <a:t>is indicative of an active coalescence process in Cumuli.</a:t>
            </a:r>
          </a:p>
          <a:p>
            <a:pPr algn="just"/>
            <a:endParaRPr lang="en-US" sz="2400" dirty="0">
              <a:latin typeface="+mj-lt"/>
              <a:cs typeface="Calibri"/>
            </a:endParaRPr>
          </a:p>
          <a:p>
            <a:pPr algn="just"/>
            <a:r>
              <a:rPr lang="en-US" sz="2400" dirty="0"/>
              <a:t>Rosenfeld and Gutman (1994); Freud and Rosenfeld (2012); Wehbe et al. (2021); Morrison, et al. (2021); Lawson et al. (2022)</a:t>
            </a:r>
            <a:endParaRPr lang="en-US" sz="2400" dirty="0">
              <a:latin typeface="+mj-lt"/>
              <a:cs typeface="Calibri"/>
            </a:endParaRPr>
          </a:p>
        </p:txBody>
      </p:sp>
      <p:sp>
        <p:nvSpPr>
          <p:cNvPr id="15" name="TextBox 14">
            <a:extLst>
              <a:ext uri="{FF2B5EF4-FFF2-40B4-BE49-F238E27FC236}">
                <a16:creationId xmlns:a16="http://schemas.microsoft.com/office/drawing/2014/main" id="{06E476E4-AEA4-4508-B410-40317277E7D0}"/>
              </a:ext>
            </a:extLst>
          </p:cNvPr>
          <p:cNvSpPr txBox="1"/>
          <p:nvPr/>
        </p:nvSpPr>
        <p:spPr>
          <a:xfrm>
            <a:off x="7244443" y="1422192"/>
            <a:ext cx="3792833" cy="400110"/>
          </a:xfrm>
          <a:prstGeom prst="rect">
            <a:avLst/>
          </a:prstGeom>
          <a:noFill/>
        </p:spPr>
        <p:txBody>
          <a:bodyPr wrap="none" rtlCol="0">
            <a:spAutoFit/>
          </a:bodyPr>
          <a:lstStyle/>
          <a:p>
            <a:r>
              <a:rPr lang="en-US" sz="2000" b="1" dirty="0"/>
              <a:t>Results from Recent Field Projects</a:t>
            </a:r>
          </a:p>
        </p:txBody>
      </p:sp>
    </p:spTree>
    <p:extLst>
      <p:ext uri="{BB962C8B-B14F-4D97-AF65-F5344CB8AC3E}">
        <p14:creationId xmlns:p14="http://schemas.microsoft.com/office/powerpoint/2010/main" val="3922636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F142B43-DBC8-27EC-D478-D97A823064F4}"/>
              </a:ext>
            </a:extLst>
          </p:cNvPr>
          <p:cNvSpPr/>
          <p:nvPr/>
        </p:nvSpPr>
        <p:spPr>
          <a:xfrm>
            <a:off x="11111344" y="6090176"/>
            <a:ext cx="1060335" cy="51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209D0C63-D256-43B0-6E43-1F0D308CFBF6}"/>
              </a:ext>
            </a:extLst>
          </p:cNvPr>
          <p:cNvSpPr>
            <a:spLocks noGrp="1"/>
          </p:cNvSpPr>
          <p:nvPr>
            <p:ph type="sldNum" sz="quarter" idx="12"/>
          </p:nvPr>
        </p:nvSpPr>
        <p:spPr/>
        <p:txBody>
          <a:bodyPr/>
          <a:lstStyle/>
          <a:p>
            <a:fld id="{095A8D80-DDE0-4340-ADC4-8B493C5EB623}" type="slidenum">
              <a:rPr lang="en-US" smtClean="0"/>
              <a:pPr/>
              <a:t>12</a:t>
            </a:fld>
            <a:endParaRPr lang="en-US" b="1" dirty="0"/>
          </a:p>
        </p:txBody>
      </p:sp>
      <p:sp>
        <p:nvSpPr>
          <p:cNvPr id="46" name="TextBox 45">
            <a:extLst>
              <a:ext uri="{FF2B5EF4-FFF2-40B4-BE49-F238E27FC236}">
                <a16:creationId xmlns:a16="http://schemas.microsoft.com/office/drawing/2014/main" id="{E769FF0D-A68C-E620-2137-71E000356CFF}"/>
              </a:ext>
            </a:extLst>
          </p:cNvPr>
          <p:cNvSpPr txBox="1"/>
          <p:nvPr/>
        </p:nvSpPr>
        <p:spPr>
          <a:xfrm>
            <a:off x="300665" y="-25732"/>
            <a:ext cx="6496216" cy="492443"/>
          </a:xfrm>
          <a:prstGeom prst="rect">
            <a:avLst/>
          </a:prstGeom>
          <a:noFill/>
        </p:spPr>
        <p:txBody>
          <a:bodyPr wrap="square" rtlCol="0">
            <a:spAutoFit/>
          </a:bodyPr>
          <a:lstStyle/>
          <a:p>
            <a:pPr algn="ctr"/>
            <a:r>
              <a:rPr lang="en-CA" sz="2600" b="1" dirty="0"/>
              <a:t>Parameters Controlling SIP Initiation in </a:t>
            </a:r>
            <a:r>
              <a:rPr lang="en-CA" sz="2600" b="1" dirty="0" err="1"/>
              <a:t>CuCG</a:t>
            </a:r>
            <a:endParaRPr lang="en-CA" sz="2600" b="1" dirty="0"/>
          </a:p>
        </p:txBody>
      </p:sp>
      <p:sp>
        <p:nvSpPr>
          <p:cNvPr id="36" name="Arrow: Right 35">
            <a:extLst>
              <a:ext uri="{FF2B5EF4-FFF2-40B4-BE49-F238E27FC236}">
                <a16:creationId xmlns:a16="http://schemas.microsoft.com/office/drawing/2014/main" id="{80D82376-3FD1-256E-A623-D4976624D3E0}"/>
              </a:ext>
            </a:extLst>
          </p:cNvPr>
          <p:cNvSpPr/>
          <p:nvPr/>
        </p:nvSpPr>
        <p:spPr>
          <a:xfrm rot="5400000">
            <a:off x="3497973" y="1611703"/>
            <a:ext cx="345440" cy="24384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Right 36">
            <a:extLst>
              <a:ext uri="{FF2B5EF4-FFF2-40B4-BE49-F238E27FC236}">
                <a16:creationId xmlns:a16="http://schemas.microsoft.com/office/drawing/2014/main" id="{868DDE19-EFBE-E610-7D9E-1638099D7897}"/>
              </a:ext>
            </a:extLst>
          </p:cNvPr>
          <p:cNvSpPr/>
          <p:nvPr/>
        </p:nvSpPr>
        <p:spPr>
          <a:xfrm rot="5400000">
            <a:off x="2020778" y="1611703"/>
            <a:ext cx="342706" cy="24384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Arrow: Right 37">
            <a:extLst>
              <a:ext uri="{FF2B5EF4-FFF2-40B4-BE49-F238E27FC236}">
                <a16:creationId xmlns:a16="http://schemas.microsoft.com/office/drawing/2014/main" id="{172D2FDE-8B55-CB90-9CD3-1E6955B13A98}"/>
              </a:ext>
            </a:extLst>
          </p:cNvPr>
          <p:cNvSpPr/>
          <p:nvPr/>
        </p:nvSpPr>
        <p:spPr>
          <a:xfrm rot="5400000">
            <a:off x="5411651" y="1645829"/>
            <a:ext cx="345440" cy="243840"/>
          </a:xfrm>
          <a:prstGeom prst="rightArrow">
            <a:avLst>
              <a:gd name="adj1" fmla="val 50000"/>
              <a:gd name="adj2" fmla="val 5358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F2734857-8CF8-DF69-44BA-C710F4C2FDCF}"/>
              </a:ext>
            </a:extLst>
          </p:cNvPr>
          <p:cNvSpPr txBox="1"/>
          <p:nvPr/>
        </p:nvSpPr>
        <p:spPr>
          <a:xfrm>
            <a:off x="4969866" y="693046"/>
            <a:ext cx="1666444" cy="830997"/>
          </a:xfrm>
          <a:prstGeom prst="rect">
            <a:avLst/>
          </a:prstGeom>
          <a:solidFill>
            <a:srgbClr val="FFE5E5"/>
          </a:solidFill>
          <a:ln>
            <a:solidFill>
              <a:schemeClr val="tx1"/>
            </a:solidFill>
          </a:ln>
        </p:spPr>
        <p:txBody>
          <a:bodyPr wrap="square" rtlCol="0">
            <a:spAutoFit/>
          </a:bodyPr>
          <a:lstStyle/>
          <a:p>
            <a:r>
              <a:rPr lang="en-CA" sz="1600" dirty="0"/>
              <a:t>Tropical Maritime</a:t>
            </a:r>
          </a:p>
          <a:p>
            <a:r>
              <a:rPr lang="en-CA" sz="1600" dirty="0" err="1"/>
              <a:t>T</a:t>
            </a:r>
            <a:r>
              <a:rPr lang="en-CA" sz="1600" baseline="-25000" dirty="0" err="1"/>
              <a:t>cb</a:t>
            </a:r>
            <a:r>
              <a:rPr lang="en-CA" sz="1600" dirty="0"/>
              <a:t>&gt; 23 °C</a:t>
            </a:r>
          </a:p>
          <a:p>
            <a:r>
              <a:rPr lang="en-CA" sz="1600" dirty="0" err="1"/>
              <a:t>N</a:t>
            </a:r>
            <a:r>
              <a:rPr lang="en-CA" sz="1600" baseline="-25000" dirty="0" err="1"/>
              <a:t>conc</a:t>
            </a:r>
            <a:r>
              <a:rPr lang="en-CA" sz="1600" dirty="0"/>
              <a:t>&lt;200 cm</a:t>
            </a:r>
            <a:r>
              <a:rPr lang="en-CA" sz="1600" baseline="30000" dirty="0"/>
              <a:t>-3</a:t>
            </a:r>
          </a:p>
        </p:txBody>
      </p:sp>
      <p:sp>
        <p:nvSpPr>
          <p:cNvPr id="17" name="TextBox 16">
            <a:extLst>
              <a:ext uri="{FF2B5EF4-FFF2-40B4-BE49-F238E27FC236}">
                <a16:creationId xmlns:a16="http://schemas.microsoft.com/office/drawing/2014/main" id="{45815642-94FC-B67D-C533-9B9D0CEFDD37}"/>
              </a:ext>
            </a:extLst>
          </p:cNvPr>
          <p:cNvSpPr txBox="1"/>
          <p:nvPr/>
        </p:nvSpPr>
        <p:spPr>
          <a:xfrm>
            <a:off x="2884493" y="939268"/>
            <a:ext cx="2017608" cy="584775"/>
          </a:xfrm>
          <a:prstGeom prst="rect">
            <a:avLst/>
          </a:prstGeom>
          <a:solidFill>
            <a:srgbClr val="FFF9E7"/>
          </a:solidFill>
          <a:ln>
            <a:solidFill>
              <a:schemeClr val="tx1"/>
            </a:solidFill>
          </a:ln>
        </p:spPr>
        <p:txBody>
          <a:bodyPr wrap="square" rtlCol="0">
            <a:spAutoFit/>
          </a:bodyPr>
          <a:lstStyle/>
          <a:p>
            <a:r>
              <a:rPr lang="en-CA" sz="1600" dirty="0"/>
              <a:t>10°C &lt; </a:t>
            </a:r>
            <a:r>
              <a:rPr lang="en-CA" sz="1600" dirty="0" err="1"/>
              <a:t>T</a:t>
            </a:r>
            <a:r>
              <a:rPr lang="en-CA" sz="1600" baseline="-25000" dirty="0" err="1"/>
              <a:t>cb</a:t>
            </a:r>
            <a:r>
              <a:rPr lang="en-CA" sz="1600" dirty="0"/>
              <a:t>&lt; 18 ° C</a:t>
            </a:r>
          </a:p>
          <a:p>
            <a:r>
              <a:rPr lang="en-CA" sz="1600" dirty="0"/>
              <a:t>200 &lt; </a:t>
            </a:r>
            <a:r>
              <a:rPr lang="en-CA" sz="1600" dirty="0" err="1"/>
              <a:t>N</a:t>
            </a:r>
            <a:r>
              <a:rPr lang="en-CA" sz="1600" baseline="-25000" dirty="0" err="1"/>
              <a:t>conc</a:t>
            </a:r>
            <a:r>
              <a:rPr lang="en-CA" sz="1600" baseline="-25000" dirty="0"/>
              <a:t> </a:t>
            </a:r>
            <a:r>
              <a:rPr lang="en-CA" sz="1600" dirty="0"/>
              <a:t>&lt; 900 cm</a:t>
            </a:r>
            <a:r>
              <a:rPr lang="en-CA" sz="1600" baseline="30000" dirty="0"/>
              <a:t>-3</a:t>
            </a:r>
          </a:p>
        </p:txBody>
      </p:sp>
      <p:sp>
        <p:nvSpPr>
          <p:cNvPr id="18" name="TextBox 17">
            <a:extLst>
              <a:ext uri="{FF2B5EF4-FFF2-40B4-BE49-F238E27FC236}">
                <a16:creationId xmlns:a16="http://schemas.microsoft.com/office/drawing/2014/main" id="{9A3CC762-2E50-54AA-8A46-4484C4680C93}"/>
              </a:ext>
            </a:extLst>
          </p:cNvPr>
          <p:cNvSpPr txBox="1"/>
          <p:nvPr/>
        </p:nvSpPr>
        <p:spPr>
          <a:xfrm>
            <a:off x="1368633" y="446825"/>
            <a:ext cx="1454748" cy="1077218"/>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CA" sz="1600" dirty="0"/>
              <a:t>High Plains Continental</a:t>
            </a:r>
          </a:p>
          <a:p>
            <a:r>
              <a:rPr lang="en-CA" sz="1600" dirty="0" err="1"/>
              <a:t>T</a:t>
            </a:r>
            <a:r>
              <a:rPr lang="en-CA" sz="1600" baseline="-25000" dirty="0" err="1"/>
              <a:t>cb</a:t>
            </a:r>
            <a:r>
              <a:rPr lang="en-CA" sz="1600" dirty="0"/>
              <a:t>&lt; 8°C</a:t>
            </a:r>
          </a:p>
          <a:p>
            <a:r>
              <a:rPr lang="en-CA" sz="1600" dirty="0" err="1"/>
              <a:t>N</a:t>
            </a:r>
            <a:r>
              <a:rPr lang="en-CA" sz="1600" baseline="-25000" dirty="0" err="1"/>
              <a:t>conc</a:t>
            </a:r>
            <a:r>
              <a:rPr lang="en-CA" sz="1600" dirty="0"/>
              <a:t>&gt; 500 cm</a:t>
            </a:r>
            <a:r>
              <a:rPr lang="en-CA" sz="1600" baseline="30000" dirty="0"/>
              <a:t>-3</a:t>
            </a:r>
          </a:p>
        </p:txBody>
      </p:sp>
      <p:sp>
        <p:nvSpPr>
          <p:cNvPr id="2" name="TextBox 1">
            <a:extLst>
              <a:ext uri="{FF2B5EF4-FFF2-40B4-BE49-F238E27FC236}">
                <a16:creationId xmlns:a16="http://schemas.microsoft.com/office/drawing/2014/main" id="{A8B1501D-1233-C67A-3123-BAFE598C8DB0}"/>
              </a:ext>
            </a:extLst>
          </p:cNvPr>
          <p:cNvSpPr txBox="1"/>
          <p:nvPr/>
        </p:nvSpPr>
        <p:spPr>
          <a:xfrm>
            <a:off x="10815619" y="-21948"/>
            <a:ext cx="1141018" cy="307777"/>
          </a:xfrm>
          <a:prstGeom prst="rect">
            <a:avLst/>
          </a:prstGeom>
          <a:noFill/>
        </p:spPr>
        <p:txBody>
          <a:bodyPr wrap="none" rtlCol="0">
            <a:spAutoFit/>
          </a:bodyPr>
          <a:lstStyle/>
          <a:p>
            <a:r>
              <a:rPr lang="en-US" sz="1400" dirty="0">
                <a:solidFill>
                  <a:schemeClr val="tx2"/>
                </a:solidFill>
              </a:rPr>
              <a:t>Korolev 2023</a:t>
            </a:r>
          </a:p>
        </p:txBody>
      </p:sp>
      <p:pic>
        <p:nvPicPr>
          <p:cNvPr id="19" name="Picture 18">
            <a:extLst>
              <a:ext uri="{FF2B5EF4-FFF2-40B4-BE49-F238E27FC236}">
                <a16:creationId xmlns:a16="http://schemas.microsoft.com/office/drawing/2014/main" id="{BCC6B720-58E9-6344-D807-003350B149F7}"/>
              </a:ext>
            </a:extLst>
          </p:cNvPr>
          <p:cNvPicPr>
            <a:picLocks noChangeAspect="1"/>
          </p:cNvPicPr>
          <p:nvPr/>
        </p:nvPicPr>
        <p:blipFill rotWithShape="1">
          <a:blip r:embed="rId3">
            <a:extLst>
              <a:ext uri="{28A0092B-C50C-407E-A947-70E740481C1C}">
                <a14:useLocalDpi xmlns:a14="http://schemas.microsoft.com/office/drawing/2010/main" val="0"/>
              </a:ext>
            </a:extLst>
          </a:blip>
          <a:srcRect t="847"/>
          <a:stretch/>
        </p:blipFill>
        <p:spPr>
          <a:xfrm>
            <a:off x="1366095" y="1940470"/>
            <a:ext cx="4501275" cy="4781006"/>
          </a:xfrm>
          <a:prstGeom prst="rect">
            <a:avLst/>
          </a:prstGeom>
        </p:spPr>
      </p:pic>
      <p:sp>
        <p:nvSpPr>
          <p:cNvPr id="47" name="TextBox 46">
            <a:extLst>
              <a:ext uri="{FF2B5EF4-FFF2-40B4-BE49-F238E27FC236}">
                <a16:creationId xmlns:a16="http://schemas.microsoft.com/office/drawing/2014/main" id="{98228DB1-7E13-001E-2DDB-920476CFCE3D}"/>
              </a:ext>
            </a:extLst>
          </p:cNvPr>
          <p:cNvSpPr txBox="1"/>
          <p:nvPr/>
        </p:nvSpPr>
        <p:spPr>
          <a:xfrm>
            <a:off x="55417" y="6282621"/>
            <a:ext cx="2061077" cy="523220"/>
          </a:xfrm>
          <a:prstGeom prst="rect">
            <a:avLst/>
          </a:prstGeom>
          <a:noFill/>
        </p:spPr>
        <p:txBody>
          <a:bodyPr wrap="none" rtlCol="0">
            <a:spAutoFit/>
          </a:bodyPr>
          <a:lstStyle/>
          <a:p>
            <a:r>
              <a:rPr lang="en-CA" sz="1400" dirty="0"/>
              <a:t>Lawson et al, JAS, 2022</a:t>
            </a:r>
          </a:p>
          <a:p>
            <a:r>
              <a:rPr lang="en-CA" sz="1400" dirty="0"/>
              <a:t>Lawson et al, BAMS, 2023</a:t>
            </a:r>
          </a:p>
        </p:txBody>
      </p:sp>
      <p:grpSp>
        <p:nvGrpSpPr>
          <p:cNvPr id="41" name="Group 40">
            <a:extLst>
              <a:ext uri="{FF2B5EF4-FFF2-40B4-BE49-F238E27FC236}">
                <a16:creationId xmlns:a16="http://schemas.microsoft.com/office/drawing/2014/main" id="{FAB609D7-2A2C-B322-4308-302BD2D5A2CE}"/>
              </a:ext>
            </a:extLst>
          </p:cNvPr>
          <p:cNvGrpSpPr/>
          <p:nvPr/>
        </p:nvGrpSpPr>
        <p:grpSpPr>
          <a:xfrm>
            <a:off x="7028953" y="3341077"/>
            <a:ext cx="5010647" cy="3252764"/>
            <a:chOff x="7028953" y="3341077"/>
            <a:chExt cx="5010647" cy="3252764"/>
          </a:xfrm>
        </p:grpSpPr>
        <p:grpSp>
          <p:nvGrpSpPr>
            <p:cNvPr id="39" name="Group 38">
              <a:extLst>
                <a:ext uri="{FF2B5EF4-FFF2-40B4-BE49-F238E27FC236}">
                  <a16:creationId xmlns:a16="http://schemas.microsoft.com/office/drawing/2014/main" id="{525BDD5F-AE3C-8341-AE2F-AB842C4F3284}"/>
                </a:ext>
              </a:extLst>
            </p:cNvPr>
            <p:cNvGrpSpPr/>
            <p:nvPr/>
          </p:nvGrpSpPr>
          <p:grpSpPr>
            <a:xfrm>
              <a:off x="7028953" y="3341077"/>
              <a:ext cx="5010647" cy="3252764"/>
              <a:chOff x="7028953" y="3341077"/>
              <a:chExt cx="5010647" cy="3252764"/>
            </a:xfrm>
          </p:grpSpPr>
          <p:grpSp>
            <p:nvGrpSpPr>
              <p:cNvPr id="35" name="Group 34">
                <a:extLst>
                  <a:ext uri="{FF2B5EF4-FFF2-40B4-BE49-F238E27FC236}">
                    <a16:creationId xmlns:a16="http://schemas.microsoft.com/office/drawing/2014/main" id="{271DBA9D-89F9-06AA-D576-25A124AD8348}"/>
                  </a:ext>
                </a:extLst>
              </p:cNvPr>
              <p:cNvGrpSpPr/>
              <p:nvPr/>
            </p:nvGrpSpPr>
            <p:grpSpPr>
              <a:xfrm>
                <a:off x="7030278" y="3341077"/>
                <a:ext cx="5009322" cy="3252764"/>
                <a:chOff x="7030278" y="3341077"/>
                <a:chExt cx="5009322" cy="3252764"/>
              </a:xfrm>
            </p:grpSpPr>
            <p:pic>
              <p:nvPicPr>
                <p:cNvPr id="40" name="Picture 39">
                  <a:extLst>
                    <a:ext uri="{FF2B5EF4-FFF2-40B4-BE49-F238E27FC236}">
                      <a16:creationId xmlns:a16="http://schemas.microsoft.com/office/drawing/2014/main" id="{04712DF4-B022-AC7D-4303-67749D7B8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520" y="3450618"/>
                  <a:ext cx="4531360" cy="3143223"/>
                </a:xfrm>
                <a:prstGeom prst="rect">
                  <a:avLst/>
                </a:prstGeom>
              </p:spPr>
            </p:pic>
            <p:sp>
              <p:nvSpPr>
                <p:cNvPr id="49" name="Rectangle 48">
                  <a:extLst>
                    <a:ext uri="{FF2B5EF4-FFF2-40B4-BE49-F238E27FC236}">
                      <a16:creationId xmlns:a16="http://schemas.microsoft.com/office/drawing/2014/main" id="{EA254393-BA71-12C4-F460-25B1969F8B56}"/>
                    </a:ext>
                  </a:extLst>
                </p:cNvPr>
                <p:cNvSpPr/>
                <p:nvPr/>
              </p:nvSpPr>
              <p:spPr>
                <a:xfrm>
                  <a:off x="7030278" y="3341077"/>
                  <a:ext cx="5009322" cy="32375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ectangle 20">
                <a:extLst>
                  <a:ext uri="{FF2B5EF4-FFF2-40B4-BE49-F238E27FC236}">
                    <a16:creationId xmlns:a16="http://schemas.microsoft.com/office/drawing/2014/main" id="{71C938EE-8A2E-1551-8530-ED36B4D2AEFC}"/>
                  </a:ext>
                </a:extLst>
              </p:cNvPr>
              <p:cNvSpPr/>
              <p:nvPr/>
            </p:nvSpPr>
            <p:spPr>
              <a:xfrm>
                <a:off x="7028953" y="3344423"/>
                <a:ext cx="3108199" cy="717688"/>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D928D15D-3476-7BA2-66BC-39171E0B42BA}"/>
                </a:ext>
              </a:extLst>
            </p:cNvPr>
            <p:cNvSpPr txBox="1"/>
            <p:nvPr/>
          </p:nvSpPr>
          <p:spPr>
            <a:xfrm>
              <a:off x="7054380" y="3341077"/>
              <a:ext cx="3148811" cy="646331"/>
            </a:xfrm>
            <a:prstGeom prst="rect">
              <a:avLst/>
            </a:prstGeom>
            <a:noFill/>
          </p:spPr>
          <p:txBody>
            <a:bodyPr wrap="none" rtlCol="0">
              <a:spAutoFit/>
            </a:bodyPr>
            <a:lstStyle/>
            <a:p>
              <a:r>
                <a:rPr lang="en-CA" dirty="0">
                  <a:solidFill>
                    <a:schemeClr val="accent1"/>
                  </a:solidFill>
                </a:rPr>
                <a:t>No SIP</a:t>
              </a:r>
            </a:p>
            <a:p>
              <a:r>
                <a:rPr lang="en-CA" dirty="0">
                  <a:solidFill>
                    <a:schemeClr val="accent1"/>
                  </a:solidFill>
                </a:rPr>
                <a:t>Primarily PIP at the initial stage </a:t>
              </a:r>
            </a:p>
          </p:txBody>
        </p:sp>
      </p:grpSp>
      <p:grpSp>
        <p:nvGrpSpPr>
          <p:cNvPr id="56" name="Group 55">
            <a:extLst>
              <a:ext uri="{FF2B5EF4-FFF2-40B4-BE49-F238E27FC236}">
                <a16:creationId xmlns:a16="http://schemas.microsoft.com/office/drawing/2014/main" id="{717ECAE3-F5BD-26BC-D8B6-479A100C2ACE}"/>
              </a:ext>
            </a:extLst>
          </p:cNvPr>
          <p:cNvGrpSpPr/>
          <p:nvPr/>
        </p:nvGrpSpPr>
        <p:grpSpPr>
          <a:xfrm>
            <a:off x="7016060" y="284237"/>
            <a:ext cx="5009930" cy="2760695"/>
            <a:chOff x="7016060" y="284237"/>
            <a:chExt cx="5009930" cy="2760695"/>
          </a:xfrm>
        </p:grpSpPr>
        <p:grpSp>
          <p:nvGrpSpPr>
            <p:cNvPr id="55" name="Group 54">
              <a:extLst>
                <a:ext uri="{FF2B5EF4-FFF2-40B4-BE49-F238E27FC236}">
                  <a16:creationId xmlns:a16="http://schemas.microsoft.com/office/drawing/2014/main" id="{2B813B92-6D24-E9B7-2669-5945034D6AF0}"/>
                </a:ext>
              </a:extLst>
            </p:cNvPr>
            <p:cNvGrpSpPr/>
            <p:nvPr/>
          </p:nvGrpSpPr>
          <p:grpSpPr>
            <a:xfrm>
              <a:off x="7016060" y="284237"/>
              <a:ext cx="5009930" cy="2760695"/>
              <a:chOff x="7016060" y="284237"/>
              <a:chExt cx="5009930" cy="2760695"/>
            </a:xfrm>
          </p:grpSpPr>
          <p:grpSp>
            <p:nvGrpSpPr>
              <p:cNvPr id="54" name="Group 53">
                <a:extLst>
                  <a:ext uri="{FF2B5EF4-FFF2-40B4-BE49-F238E27FC236}">
                    <a16:creationId xmlns:a16="http://schemas.microsoft.com/office/drawing/2014/main" id="{3B6F27EE-F17E-7A26-AE63-3D98727D09E4}"/>
                  </a:ext>
                </a:extLst>
              </p:cNvPr>
              <p:cNvGrpSpPr/>
              <p:nvPr/>
            </p:nvGrpSpPr>
            <p:grpSpPr>
              <a:xfrm>
                <a:off x="7016668" y="285829"/>
                <a:ext cx="5009322" cy="2759103"/>
                <a:chOff x="7016668" y="285829"/>
                <a:chExt cx="5009322" cy="2759103"/>
              </a:xfrm>
            </p:grpSpPr>
            <p:pic>
              <p:nvPicPr>
                <p:cNvPr id="42" name="Picture 41">
                  <a:extLst>
                    <a:ext uri="{FF2B5EF4-FFF2-40B4-BE49-F238E27FC236}">
                      <a16:creationId xmlns:a16="http://schemas.microsoft.com/office/drawing/2014/main" id="{05BFD151-16A9-D93B-689C-83BF017AF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435" y="355329"/>
                  <a:ext cx="4823202" cy="2689425"/>
                </a:xfrm>
                <a:prstGeom prst="rect">
                  <a:avLst/>
                </a:prstGeom>
              </p:spPr>
            </p:pic>
            <p:sp>
              <p:nvSpPr>
                <p:cNvPr id="48" name="Rectangle 47">
                  <a:extLst>
                    <a:ext uri="{FF2B5EF4-FFF2-40B4-BE49-F238E27FC236}">
                      <a16:creationId xmlns:a16="http://schemas.microsoft.com/office/drawing/2014/main" id="{89DE41E1-56EC-2A41-C41A-712FF8D837A1}"/>
                    </a:ext>
                  </a:extLst>
                </p:cNvPr>
                <p:cNvSpPr/>
                <p:nvPr/>
              </p:nvSpPr>
              <p:spPr>
                <a:xfrm>
                  <a:off x="7016668" y="285829"/>
                  <a:ext cx="5009322" cy="2759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2" name="Rectangle 21">
                <a:extLst>
                  <a:ext uri="{FF2B5EF4-FFF2-40B4-BE49-F238E27FC236}">
                    <a16:creationId xmlns:a16="http://schemas.microsoft.com/office/drawing/2014/main" id="{90C42B1A-EC35-0310-34E6-28B475EC688D}"/>
                  </a:ext>
                </a:extLst>
              </p:cNvPr>
              <p:cNvSpPr/>
              <p:nvPr/>
            </p:nvSpPr>
            <p:spPr>
              <a:xfrm>
                <a:off x="7016060" y="284237"/>
                <a:ext cx="2308296" cy="492443"/>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89ECE4AE-6678-9E5A-30BC-33AE3318A9C3}"/>
                </a:ext>
              </a:extLst>
            </p:cNvPr>
            <p:cNvSpPr txBox="1"/>
            <p:nvPr/>
          </p:nvSpPr>
          <p:spPr>
            <a:xfrm>
              <a:off x="7048907" y="331959"/>
              <a:ext cx="2242602" cy="369332"/>
            </a:xfrm>
            <a:prstGeom prst="rect">
              <a:avLst/>
            </a:prstGeom>
            <a:noFill/>
          </p:spPr>
          <p:txBody>
            <a:bodyPr wrap="none" rtlCol="0">
              <a:spAutoFit/>
            </a:bodyPr>
            <a:lstStyle/>
            <a:p>
              <a:r>
                <a:rPr lang="en-CA" dirty="0">
                  <a:solidFill>
                    <a:srgbClr val="FF0000"/>
                  </a:solidFill>
                </a:rPr>
                <a:t>Intense SIP at T&lt;-12</a:t>
              </a:r>
              <a:r>
                <a:rPr lang="en-CA" baseline="30000" dirty="0">
                  <a:solidFill>
                    <a:srgbClr val="FF0000"/>
                  </a:solidFill>
                </a:rPr>
                <a:t>o</a:t>
              </a:r>
              <a:r>
                <a:rPr lang="en-CA" dirty="0">
                  <a:solidFill>
                    <a:srgbClr val="FF0000"/>
                  </a:solidFill>
                </a:rPr>
                <a:t>C</a:t>
              </a:r>
            </a:p>
          </p:txBody>
        </p:sp>
      </p:grpSp>
    </p:spTree>
    <p:extLst>
      <p:ext uri="{BB962C8B-B14F-4D97-AF65-F5344CB8AC3E}">
        <p14:creationId xmlns:p14="http://schemas.microsoft.com/office/powerpoint/2010/main" val="88878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C46C31-3347-F8AE-772D-06520190548B}"/>
              </a:ext>
            </a:extLst>
          </p:cNvPr>
          <p:cNvSpPr txBox="1"/>
          <p:nvPr/>
        </p:nvSpPr>
        <p:spPr>
          <a:xfrm>
            <a:off x="494534" y="2227048"/>
            <a:ext cx="10911840" cy="1077218"/>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What Effects do Aerosols (CCN) have on the Coalescence Process?</a:t>
            </a:r>
          </a:p>
        </p:txBody>
      </p:sp>
    </p:spTree>
    <p:extLst>
      <p:ext uri="{BB962C8B-B14F-4D97-AF65-F5344CB8AC3E}">
        <p14:creationId xmlns:p14="http://schemas.microsoft.com/office/powerpoint/2010/main" val="53917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CAFDFCA-B429-5FF2-B251-DE7535B99A98}"/>
              </a:ext>
            </a:extLst>
          </p:cNvPr>
          <p:cNvGraphicFramePr>
            <a:graphicFrameLocks noChangeAspect="1"/>
          </p:cNvGraphicFramePr>
          <p:nvPr/>
        </p:nvGraphicFramePr>
        <p:xfrm>
          <a:off x="832978" y="613459"/>
          <a:ext cx="10539051" cy="5926237"/>
        </p:xfrm>
        <a:graphic>
          <a:graphicData uri="http://schemas.openxmlformats.org/presentationml/2006/ole">
            <mc:AlternateContent xmlns:mc="http://schemas.openxmlformats.org/markup-compatibility/2006">
              <mc:Choice xmlns:v="urn:schemas-microsoft-com:vml" Requires="v">
                <p:oleObj r:id="rId3" imgW="16774560" imgH="9434880" progId="">
                  <p:embed/>
                </p:oleObj>
              </mc:Choice>
              <mc:Fallback>
                <p:oleObj r:id="rId3" imgW="16774560" imgH="9434880" progId="">
                  <p:embed/>
                  <p:pic>
                    <p:nvPicPr>
                      <p:cNvPr id="2" name="Object 1">
                        <a:extLst>
                          <a:ext uri="{FF2B5EF4-FFF2-40B4-BE49-F238E27FC236}">
                            <a16:creationId xmlns:a16="http://schemas.microsoft.com/office/drawing/2014/main" id="{5CAFDFCA-B429-5FF2-B251-DE7535B99A98}"/>
                          </a:ext>
                        </a:extLst>
                      </p:cNvPr>
                      <p:cNvPicPr/>
                      <p:nvPr/>
                    </p:nvPicPr>
                    <p:blipFill>
                      <a:blip r:embed="rId4"/>
                      <a:stretch>
                        <a:fillRect/>
                      </a:stretch>
                    </p:blipFill>
                    <p:spPr>
                      <a:xfrm>
                        <a:off x="832978" y="613459"/>
                        <a:ext cx="10539051" cy="5926237"/>
                      </a:xfrm>
                      <a:prstGeom prst="rect">
                        <a:avLst/>
                      </a:prstGeom>
                    </p:spPr>
                  </p:pic>
                </p:oleObj>
              </mc:Fallback>
            </mc:AlternateContent>
          </a:graphicData>
        </a:graphic>
      </p:graphicFrame>
    </p:spTree>
    <p:extLst>
      <p:ext uri="{BB962C8B-B14F-4D97-AF65-F5344CB8AC3E}">
        <p14:creationId xmlns:p14="http://schemas.microsoft.com/office/powerpoint/2010/main" val="106714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CAFDFCA-B429-5FF2-B251-DE7535B99A98}"/>
              </a:ext>
            </a:extLst>
          </p:cNvPr>
          <p:cNvGraphicFramePr>
            <a:graphicFrameLocks noChangeAspect="1"/>
          </p:cNvGraphicFramePr>
          <p:nvPr>
            <p:extLst>
              <p:ext uri="{D42A27DB-BD31-4B8C-83A1-F6EECF244321}">
                <p14:modId xmlns:p14="http://schemas.microsoft.com/office/powerpoint/2010/main" val="2530494626"/>
              </p:ext>
            </p:extLst>
          </p:nvPr>
        </p:nvGraphicFramePr>
        <p:xfrm>
          <a:off x="832978" y="613459"/>
          <a:ext cx="10539051" cy="5926237"/>
        </p:xfrm>
        <a:graphic>
          <a:graphicData uri="http://schemas.openxmlformats.org/presentationml/2006/ole">
            <mc:AlternateContent xmlns:mc="http://schemas.openxmlformats.org/markup-compatibility/2006">
              <mc:Choice xmlns:v="urn:schemas-microsoft-com:vml" Requires="v">
                <p:oleObj r:id="rId3" imgW="16774560" imgH="9434880" progId="">
                  <p:embed/>
                </p:oleObj>
              </mc:Choice>
              <mc:Fallback>
                <p:oleObj r:id="rId3" imgW="16774560" imgH="9434880" progId="">
                  <p:embed/>
                  <p:pic>
                    <p:nvPicPr>
                      <p:cNvPr id="0" name=""/>
                      <p:cNvPicPr/>
                      <p:nvPr/>
                    </p:nvPicPr>
                    <p:blipFill>
                      <a:blip r:embed="rId4"/>
                      <a:stretch>
                        <a:fillRect/>
                      </a:stretch>
                    </p:blipFill>
                    <p:spPr>
                      <a:xfrm>
                        <a:off x="832978" y="613459"/>
                        <a:ext cx="10539051" cy="59262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C995AE35-07FE-3C34-D02A-C3431C8E0FEE}"/>
              </a:ext>
            </a:extLst>
          </p:cNvPr>
          <p:cNvGraphicFramePr>
            <a:graphicFrameLocks noChangeAspect="1"/>
          </p:cNvGraphicFramePr>
          <p:nvPr>
            <p:extLst>
              <p:ext uri="{D42A27DB-BD31-4B8C-83A1-F6EECF244321}">
                <p14:modId xmlns:p14="http://schemas.microsoft.com/office/powerpoint/2010/main" val="2082952981"/>
              </p:ext>
            </p:extLst>
          </p:nvPr>
        </p:nvGraphicFramePr>
        <p:xfrm>
          <a:off x="841804" y="637399"/>
          <a:ext cx="10530225" cy="5902297"/>
        </p:xfrm>
        <a:graphic>
          <a:graphicData uri="http://schemas.openxmlformats.org/presentationml/2006/ole">
            <mc:AlternateContent xmlns:mc="http://schemas.openxmlformats.org/markup-compatibility/2006">
              <mc:Choice xmlns:v="urn:schemas-microsoft-com:vml" Requires="v">
                <p:oleObj r:id="rId5" imgW="16774560" imgH="9434880" progId="">
                  <p:embed/>
                </p:oleObj>
              </mc:Choice>
              <mc:Fallback>
                <p:oleObj r:id="rId5" imgW="16774560" imgH="9434880" progId="">
                  <p:embed/>
                  <p:pic>
                    <p:nvPicPr>
                      <p:cNvPr id="0" name=""/>
                      <p:cNvPicPr/>
                      <p:nvPr/>
                    </p:nvPicPr>
                    <p:blipFill>
                      <a:blip r:embed="rId6"/>
                      <a:stretch>
                        <a:fillRect/>
                      </a:stretch>
                    </p:blipFill>
                    <p:spPr>
                      <a:xfrm>
                        <a:off x="841804" y="637399"/>
                        <a:ext cx="10530225" cy="5902297"/>
                      </a:xfrm>
                      <a:prstGeom prst="rect">
                        <a:avLst/>
                      </a:prstGeom>
                    </p:spPr>
                  </p:pic>
                </p:oleObj>
              </mc:Fallback>
            </mc:AlternateContent>
          </a:graphicData>
        </a:graphic>
      </p:graphicFrame>
    </p:spTree>
    <p:extLst>
      <p:ext uri="{BB962C8B-B14F-4D97-AF65-F5344CB8AC3E}">
        <p14:creationId xmlns:p14="http://schemas.microsoft.com/office/powerpoint/2010/main" val="128501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extBox 1">
            <a:extLst>
              <a:ext uri="{FF2B5EF4-FFF2-40B4-BE49-F238E27FC236}">
                <a16:creationId xmlns:a16="http://schemas.microsoft.com/office/drawing/2014/main" id="{66A4986D-17B9-114A-0B13-B9A997AFD02F}"/>
              </a:ext>
            </a:extLst>
          </p:cNvPr>
          <p:cNvSpPr txBox="1"/>
          <p:nvPr/>
        </p:nvSpPr>
        <p:spPr>
          <a:xfrm>
            <a:off x="533400" y="405118"/>
            <a:ext cx="11094720" cy="584775"/>
          </a:xfrm>
          <a:prstGeom prst="rect">
            <a:avLst/>
          </a:prstGeom>
          <a:noFill/>
          <a:ln w="12700">
            <a:noFill/>
          </a:ln>
        </p:spPr>
        <p:txBody>
          <a:bodyPr wrap="square" rtlCol="0">
            <a:spAutoFit/>
          </a:bodyPr>
          <a:lstStyle/>
          <a:p>
            <a:pPr algn="just"/>
            <a:r>
              <a:rPr lang="en-US" sz="3200" b="1" dirty="0">
                <a:latin typeface="Arial" panose="020B0604020202020204" pitchFamily="34" charset="0"/>
                <a:cs typeface="Arial" panose="020B0604020202020204" pitchFamily="34" charset="0"/>
              </a:rPr>
              <a:t>SPEC Learjet Measurements in Ice-free updrafts at -5°C</a:t>
            </a:r>
          </a:p>
        </p:txBody>
      </p:sp>
      <p:pic>
        <p:nvPicPr>
          <p:cNvPr id="4" name="Picture 3">
            <a:extLst>
              <a:ext uri="{FF2B5EF4-FFF2-40B4-BE49-F238E27FC236}">
                <a16:creationId xmlns:a16="http://schemas.microsoft.com/office/drawing/2014/main" id="{90B525CF-A76C-BFCA-6011-64E08150E810}"/>
              </a:ext>
            </a:extLst>
          </p:cNvPr>
          <p:cNvPicPr>
            <a:picLocks noChangeAspect="1"/>
          </p:cNvPicPr>
          <p:nvPr/>
        </p:nvPicPr>
        <p:blipFill rotWithShape="1">
          <a:blip r:embed="rId3">
            <a:extLst>
              <a:ext uri="{28A0092B-C50C-407E-A947-70E740481C1C}">
                <a14:useLocalDpi xmlns:a14="http://schemas.microsoft.com/office/drawing/2010/main" val="0"/>
              </a:ext>
            </a:extLst>
          </a:blip>
          <a:srcRect b="42725"/>
          <a:stretch/>
        </p:blipFill>
        <p:spPr>
          <a:xfrm>
            <a:off x="0" y="1226804"/>
            <a:ext cx="5741043" cy="5289741"/>
          </a:xfrm>
          <a:prstGeom prst="rect">
            <a:avLst/>
          </a:prstGeom>
        </p:spPr>
      </p:pic>
      <p:pic>
        <p:nvPicPr>
          <p:cNvPr id="5" name="Picture 4">
            <a:extLst>
              <a:ext uri="{FF2B5EF4-FFF2-40B4-BE49-F238E27FC236}">
                <a16:creationId xmlns:a16="http://schemas.microsoft.com/office/drawing/2014/main" id="{E12D11A4-130F-2DAD-08FE-345E9B976B29}"/>
              </a:ext>
            </a:extLst>
          </p:cNvPr>
          <p:cNvPicPr>
            <a:picLocks noChangeAspect="1"/>
          </p:cNvPicPr>
          <p:nvPr/>
        </p:nvPicPr>
        <p:blipFill rotWithShape="1">
          <a:blip r:embed="rId4">
            <a:extLst>
              <a:ext uri="{28A0092B-C50C-407E-A947-70E740481C1C}">
                <a14:useLocalDpi xmlns:a14="http://schemas.microsoft.com/office/drawing/2010/main" val="0"/>
              </a:ext>
            </a:extLst>
          </a:blip>
          <a:srcRect l="3950" t="57622" r="-3950" b="-994"/>
          <a:stretch/>
        </p:blipFill>
        <p:spPr>
          <a:xfrm>
            <a:off x="5741043" y="1463365"/>
            <a:ext cx="6645159" cy="4636492"/>
          </a:xfrm>
          <a:prstGeom prst="rect">
            <a:avLst/>
          </a:prstGeom>
        </p:spPr>
      </p:pic>
    </p:spTree>
    <p:extLst>
      <p:ext uri="{BB962C8B-B14F-4D97-AF65-F5344CB8AC3E}">
        <p14:creationId xmlns:p14="http://schemas.microsoft.com/office/powerpoint/2010/main" val="27528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extBox 1">
            <a:extLst>
              <a:ext uri="{FF2B5EF4-FFF2-40B4-BE49-F238E27FC236}">
                <a16:creationId xmlns:a16="http://schemas.microsoft.com/office/drawing/2014/main" id="{66A4986D-17B9-114A-0B13-B9A997AFD02F}"/>
              </a:ext>
            </a:extLst>
          </p:cNvPr>
          <p:cNvSpPr txBox="1"/>
          <p:nvPr/>
        </p:nvSpPr>
        <p:spPr>
          <a:xfrm>
            <a:off x="404980" y="94254"/>
            <a:ext cx="8364746" cy="430887"/>
          </a:xfrm>
          <a:prstGeom prst="rect">
            <a:avLst/>
          </a:prstGeom>
          <a:noFill/>
          <a:ln w="12700">
            <a:noFill/>
          </a:ln>
        </p:spPr>
        <p:txBody>
          <a:bodyPr wrap="square" rtlCol="0">
            <a:spAutoFit/>
          </a:bodyPr>
          <a:lstStyle/>
          <a:p>
            <a:pPr algn="just"/>
            <a:r>
              <a:rPr lang="en-US" sz="2200" b="1" dirty="0">
                <a:latin typeface="Arial" panose="020B0604020202020204" pitchFamily="34" charset="0"/>
                <a:cs typeface="Arial" panose="020B0604020202020204" pitchFamily="34" charset="0"/>
              </a:rPr>
              <a:t>SPEC Learjet Measurements during SPICULE (5 June 2021) </a:t>
            </a:r>
          </a:p>
        </p:txBody>
      </p:sp>
      <p:pic>
        <p:nvPicPr>
          <p:cNvPr id="4" name="Picture 3">
            <a:extLst>
              <a:ext uri="{FF2B5EF4-FFF2-40B4-BE49-F238E27FC236}">
                <a16:creationId xmlns:a16="http://schemas.microsoft.com/office/drawing/2014/main" id="{CD24CE0F-13E6-5219-1296-D024C7F970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95"/>
          <a:stretch/>
        </p:blipFill>
        <p:spPr bwMode="auto">
          <a:xfrm>
            <a:off x="1421602" y="723163"/>
            <a:ext cx="4819103" cy="596902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14AB107-B53D-B223-1FC0-4A15039BC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192"/>
          <a:stretch/>
        </p:blipFill>
        <p:spPr>
          <a:xfrm>
            <a:off x="6360174" y="723163"/>
            <a:ext cx="4819103" cy="6167047"/>
          </a:xfrm>
          <a:prstGeom prst="rect">
            <a:avLst/>
          </a:prstGeom>
        </p:spPr>
      </p:pic>
    </p:spTree>
    <p:extLst>
      <p:ext uri="{BB962C8B-B14F-4D97-AF65-F5344CB8AC3E}">
        <p14:creationId xmlns:p14="http://schemas.microsoft.com/office/powerpoint/2010/main" val="3520242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5DD8E8-05A8-25F0-8ACB-0E9486E92740}"/>
              </a:ext>
            </a:extLst>
          </p:cNvPr>
          <p:cNvPicPr>
            <a:picLocks noChangeAspect="1"/>
          </p:cNvPicPr>
          <p:nvPr/>
        </p:nvPicPr>
        <p:blipFill>
          <a:blip r:embed="rId2"/>
          <a:stretch>
            <a:fillRect/>
          </a:stretch>
        </p:blipFill>
        <p:spPr>
          <a:xfrm>
            <a:off x="182880" y="1571309"/>
            <a:ext cx="5863590" cy="4673281"/>
          </a:xfrm>
          <a:prstGeom prst="rect">
            <a:avLst/>
          </a:prstGeom>
        </p:spPr>
      </p:pic>
      <p:pic>
        <p:nvPicPr>
          <p:cNvPr id="10" name="Picture 9">
            <a:extLst>
              <a:ext uri="{FF2B5EF4-FFF2-40B4-BE49-F238E27FC236}">
                <a16:creationId xmlns:a16="http://schemas.microsoft.com/office/drawing/2014/main" id="{68A47ABA-E7A4-0EE6-D58A-D2AA04F44DF3}"/>
              </a:ext>
            </a:extLst>
          </p:cNvPr>
          <p:cNvPicPr>
            <a:picLocks noChangeAspect="1"/>
          </p:cNvPicPr>
          <p:nvPr/>
        </p:nvPicPr>
        <p:blipFill>
          <a:blip r:embed="rId3"/>
          <a:stretch>
            <a:fillRect/>
          </a:stretch>
        </p:blipFill>
        <p:spPr>
          <a:xfrm>
            <a:off x="6084571" y="1535160"/>
            <a:ext cx="5901888" cy="4663710"/>
          </a:xfrm>
          <a:prstGeom prst="rect">
            <a:avLst/>
          </a:prstGeom>
        </p:spPr>
      </p:pic>
      <p:sp>
        <p:nvSpPr>
          <p:cNvPr id="6" name="TextBox 5">
            <a:extLst>
              <a:ext uri="{FF2B5EF4-FFF2-40B4-BE49-F238E27FC236}">
                <a16:creationId xmlns:a16="http://schemas.microsoft.com/office/drawing/2014/main" id="{A7C46C31-3347-F8AE-772D-06520190548B}"/>
              </a:ext>
            </a:extLst>
          </p:cNvPr>
          <p:cNvSpPr txBox="1"/>
          <p:nvPr/>
        </p:nvSpPr>
        <p:spPr>
          <a:xfrm>
            <a:off x="772829" y="544022"/>
            <a:ext cx="10911840" cy="1200329"/>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Effects of Reducing Cloud-base Aerosol Concentration on Coalescence: </a:t>
            </a:r>
          </a:p>
          <a:p>
            <a:pPr algn="ctr"/>
            <a:r>
              <a:rPr lang="en-US" sz="2400" b="1" dirty="0">
                <a:latin typeface="Arial" panose="020B0604020202020204" pitchFamily="34" charset="0"/>
                <a:cs typeface="Arial" panose="020B0604020202020204" pitchFamily="34" charset="0"/>
              </a:rPr>
              <a:t>Simulation of UAE 12 August 2019 </a:t>
            </a:r>
            <a:r>
              <a:rPr lang="en-US" sz="2400" b="1" dirty="0" err="1">
                <a:latin typeface="Arial" panose="020B0604020202020204" pitchFamily="34" charset="0"/>
                <a:cs typeface="Arial" panose="020B0604020202020204" pitchFamily="34" charset="0"/>
              </a:rPr>
              <a:t>CuCg</a:t>
            </a:r>
            <a:r>
              <a:rPr lang="en-US" sz="2400" b="1" dirty="0">
                <a:latin typeface="Arial" panose="020B0604020202020204" pitchFamily="34" charset="0"/>
                <a:cs typeface="Arial" panose="020B0604020202020204" pitchFamily="34" charset="0"/>
              </a:rPr>
              <a:t> (Morrison et al. 2021)</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051" name="Picture 3" descr="C:\Users\Paul Lawson\Documents\My Word\Papers Conf &amp; Pres\JOURNAL\BAMS\SPICULE\Figures\Lear_Radar_Images(Rev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47" y="525141"/>
            <a:ext cx="8295899" cy="6188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ul Lawson\Documents\My Word\Papers Conf &amp; Pres\JOURNAL\BAMS\SPICULE\Figures\MIxed_RF04_-14.0C_to_-17.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397" y="181810"/>
            <a:ext cx="2991623" cy="6592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A4986D-17B9-114A-0B13-B9A997AFD02F}"/>
              </a:ext>
            </a:extLst>
          </p:cNvPr>
          <p:cNvSpPr txBox="1"/>
          <p:nvPr/>
        </p:nvSpPr>
        <p:spPr>
          <a:xfrm>
            <a:off x="404980" y="94254"/>
            <a:ext cx="8364746" cy="430887"/>
          </a:xfrm>
          <a:prstGeom prst="rect">
            <a:avLst/>
          </a:prstGeom>
          <a:noFill/>
          <a:ln w="12700">
            <a:noFill/>
          </a:ln>
        </p:spPr>
        <p:txBody>
          <a:bodyPr wrap="square" rtlCol="0">
            <a:spAutoFit/>
          </a:bodyPr>
          <a:lstStyle/>
          <a:p>
            <a:pPr algn="just"/>
            <a:r>
              <a:rPr lang="en-US" sz="2200" b="1" dirty="0">
                <a:latin typeface="Arial" panose="020B0604020202020204" pitchFamily="34" charset="0"/>
                <a:cs typeface="Arial" panose="020B0604020202020204" pitchFamily="34" charset="0"/>
              </a:rPr>
              <a:t>SPEC Learjet Measurements during SPICULE (5 June 2021) </a:t>
            </a:r>
          </a:p>
        </p:txBody>
      </p:sp>
    </p:spTree>
    <p:extLst>
      <p:ext uri="{BB962C8B-B14F-4D97-AF65-F5344CB8AC3E}">
        <p14:creationId xmlns:p14="http://schemas.microsoft.com/office/powerpoint/2010/main" val="393616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648181" y="-14288"/>
            <a:ext cx="11123271"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0838" indent="-350838">
              <a:defRPr sz="2400">
                <a:solidFill>
                  <a:schemeClr val="tx1"/>
                </a:solidFill>
                <a:latin typeface="Times New Roman" pitchFamily="18" charset="0"/>
              </a:defRPr>
            </a:lvl1pPr>
            <a:lvl2pPr marL="1303338" indent="-609600">
              <a:defRPr sz="2400">
                <a:solidFill>
                  <a:schemeClr val="tx1"/>
                </a:solidFill>
                <a:latin typeface="Times New Roman" pitchFamily="18" charset="0"/>
              </a:defRPr>
            </a:lvl2pPr>
            <a:lvl3pPr marL="2027238" indent="-609600">
              <a:defRPr sz="2400">
                <a:solidFill>
                  <a:schemeClr val="tx1"/>
                </a:solidFill>
                <a:latin typeface="Times New Roman" pitchFamily="18" charset="0"/>
              </a:defRPr>
            </a:lvl3pPr>
            <a:lvl4pPr marL="2751138" indent="-609600">
              <a:defRPr sz="2400">
                <a:solidFill>
                  <a:schemeClr val="tx1"/>
                </a:solidFill>
                <a:latin typeface="Times New Roman" pitchFamily="18" charset="0"/>
              </a:defRPr>
            </a:lvl4pPr>
            <a:lvl5pPr marL="3475038" indent="-609600">
              <a:defRPr sz="2400">
                <a:solidFill>
                  <a:schemeClr val="tx1"/>
                </a:solidFill>
                <a:latin typeface="Times New Roman" pitchFamily="18" charset="0"/>
              </a:defRPr>
            </a:lvl5pPr>
            <a:lvl6pPr marL="3932238" indent="-609600" fontAlgn="base">
              <a:spcBef>
                <a:spcPct val="0"/>
              </a:spcBef>
              <a:spcAft>
                <a:spcPct val="0"/>
              </a:spcAft>
              <a:defRPr sz="2400">
                <a:solidFill>
                  <a:schemeClr val="tx1"/>
                </a:solidFill>
                <a:latin typeface="Times New Roman" pitchFamily="18" charset="0"/>
              </a:defRPr>
            </a:lvl6pPr>
            <a:lvl7pPr marL="4389438" indent="-609600" fontAlgn="base">
              <a:spcBef>
                <a:spcPct val="0"/>
              </a:spcBef>
              <a:spcAft>
                <a:spcPct val="0"/>
              </a:spcAft>
              <a:defRPr sz="2400">
                <a:solidFill>
                  <a:schemeClr val="tx1"/>
                </a:solidFill>
                <a:latin typeface="Times New Roman" pitchFamily="18" charset="0"/>
              </a:defRPr>
            </a:lvl7pPr>
            <a:lvl8pPr marL="4846638" indent="-609600" fontAlgn="base">
              <a:spcBef>
                <a:spcPct val="0"/>
              </a:spcBef>
              <a:spcAft>
                <a:spcPct val="0"/>
              </a:spcAft>
              <a:defRPr sz="2400">
                <a:solidFill>
                  <a:schemeClr val="tx1"/>
                </a:solidFill>
                <a:latin typeface="Times New Roman" pitchFamily="18" charset="0"/>
              </a:defRPr>
            </a:lvl8pPr>
            <a:lvl9pPr marL="5303838" indent="-609600"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defRPr/>
            </a:pPr>
            <a:r>
              <a:rPr lang="en-US" altLang="en-US" b="1" dirty="0">
                <a:effectLst>
                  <a:outerShdw blurRad="38100" dist="38100" dir="2700000" algn="tl">
                    <a:srgbClr val="FFFFFF"/>
                  </a:outerShdw>
                </a:effectLst>
                <a:latin typeface="Comic Sans MS" pitchFamily="66" charset="0"/>
                <a:ea typeface="MS PGothic" pitchFamily="34" charset="-128"/>
              </a:rPr>
              <a:t>Learjet Flight Tracks during the August 2019 UAEREP Field Campaign</a:t>
            </a:r>
          </a:p>
        </p:txBody>
      </p:sp>
      <p:sp>
        <p:nvSpPr>
          <p:cNvPr id="9" name="object 6"/>
          <p:cNvSpPr txBox="1"/>
          <p:nvPr/>
        </p:nvSpPr>
        <p:spPr>
          <a:xfrm>
            <a:off x="1176020" y="6629400"/>
            <a:ext cx="9872980" cy="356302"/>
          </a:xfrm>
          <a:prstGeom prst="rect">
            <a:avLst/>
          </a:prstGeom>
          <a:solidFill>
            <a:srgbClr val="007CBA"/>
          </a:solidFill>
        </p:spPr>
        <p:txBody>
          <a:bodyPr vert="horz" wrap="square" lIns="0" tIns="78536" rIns="0" bIns="0" rtlCol="0">
            <a:spAutoFit/>
          </a:bodyPr>
          <a:lstStyle/>
          <a:p>
            <a:pPr marL="3643541" algn="ctr">
              <a:spcBef>
                <a:spcPts val="618"/>
              </a:spcBef>
            </a:pPr>
            <a:r>
              <a:rPr spc="5" dirty="0">
                <a:solidFill>
                  <a:srgbClr val="FFFFFF"/>
                </a:solidFill>
                <a:latin typeface="Roboto"/>
                <a:cs typeface="Roboto"/>
              </a:rPr>
              <a:t>UAE </a:t>
            </a:r>
            <a:r>
              <a:rPr spc="2" dirty="0">
                <a:solidFill>
                  <a:srgbClr val="FFFFFF"/>
                </a:solidFill>
                <a:latin typeface="Roboto"/>
                <a:cs typeface="Roboto"/>
              </a:rPr>
              <a:t>Research </a:t>
            </a:r>
            <a:r>
              <a:rPr spc="5" dirty="0">
                <a:solidFill>
                  <a:srgbClr val="FFFFFF"/>
                </a:solidFill>
                <a:latin typeface="Roboto"/>
                <a:cs typeface="Roboto"/>
              </a:rPr>
              <a:t>Program </a:t>
            </a:r>
            <a:r>
              <a:rPr spc="2" dirty="0">
                <a:solidFill>
                  <a:srgbClr val="FFFFFF"/>
                </a:solidFill>
                <a:latin typeface="Roboto"/>
                <a:cs typeface="Roboto"/>
              </a:rPr>
              <a:t>for </a:t>
            </a:r>
            <a:r>
              <a:rPr spc="5" dirty="0">
                <a:solidFill>
                  <a:srgbClr val="FFFFFF"/>
                </a:solidFill>
                <a:latin typeface="Roboto"/>
                <a:cs typeface="Roboto"/>
              </a:rPr>
              <a:t>Rain </a:t>
            </a:r>
            <a:r>
              <a:rPr spc="7" dirty="0">
                <a:solidFill>
                  <a:srgbClr val="FFFFFF"/>
                </a:solidFill>
                <a:latin typeface="Roboto"/>
                <a:cs typeface="Roboto"/>
              </a:rPr>
              <a:t>Enhancement</a:t>
            </a:r>
            <a:r>
              <a:rPr spc="-5" dirty="0">
                <a:solidFill>
                  <a:srgbClr val="FFFFFF"/>
                </a:solidFill>
                <a:latin typeface="Roboto"/>
                <a:cs typeface="Roboto"/>
              </a:rPr>
              <a:t> </a:t>
            </a:r>
            <a:r>
              <a:rPr spc="5" dirty="0">
                <a:solidFill>
                  <a:srgbClr val="FFFFFF"/>
                </a:solidFill>
                <a:latin typeface="Roboto"/>
                <a:cs typeface="Roboto"/>
              </a:rPr>
              <a:t>Science</a:t>
            </a:r>
            <a:endParaRPr dirty="0">
              <a:latin typeface="Roboto"/>
              <a:cs typeface="Roboto"/>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076" y="1023938"/>
            <a:ext cx="9558868" cy="5376863"/>
          </a:xfrm>
          <a:prstGeom prst="rect">
            <a:avLst/>
          </a:prstGeom>
        </p:spPr>
      </p:pic>
    </p:spTree>
    <p:extLst>
      <p:ext uri="{BB962C8B-B14F-4D97-AF65-F5344CB8AC3E}">
        <p14:creationId xmlns:p14="http://schemas.microsoft.com/office/powerpoint/2010/main" val="422056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37924" y="77662"/>
            <a:ext cx="114808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0838" indent="-350838">
              <a:defRPr sz="2400">
                <a:solidFill>
                  <a:schemeClr val="tx1"/>
                </a:solidFill>
                <a:latin typeface="Times New Roman" pitchFamily="18" charset="0"/>
              </a:defRPr>
            </a:lvl1pPr>
            <a:lvl2pPr marL="1303338" indent="-609600">
              <a:defRPr sz="2400">
                <a:solidFill>
                  <a:schemeClr val="tx1"/>
                </a:solidFill>
                <a:latin typeface="Times New Roman" pitchFamily="18" charset="0"/>
              </a:defRPr>
            </a:lvl2pPr>
            <a:lvl3pPr marL="2027238" indent="-609600">
              <a:defRPr sz="2400">
                <a:solidFill>
                  <a:schemeClr val="tx1"/>
                </a:solidFill>
                <a:latin typeface="Times New Roman" pitchFamily="18" charset="0"/>
              </a:defRPr>
            </a:lvl3pPr>
            <a:lvl4pPr marL="2751138" indent="-609600">
              <a:defRPr sz="2400">
                <a:solidFill>
                  <a:schemeClr val="tx1"/>
                </a:solidFill>
                <a:latin typeface="Times New Roman" pitchFamily="18" charset="0"/>
              </a:defRPr>
            </a:lvl4pPr>
            <a:lvl5pPr marL="3475038" indent="-609600">
              <a:defRPr sz="2400">
                <a:solidFill>
                  <a:schemeClr val="tx1"/>
                </a:solidFill>
                <a:latin typeface="Times New Roman" pitchFamily="18" charset="0"/>
              </a:defRPr>
            </a:lvl5pPr>
            <a:lvl6pPr marL="3932238" indent="-609600" fontAlgn="base">
              <a:spcBef>
                <a:spcPct val="0"/>
              </a:spcBef>
              <a:spcAft>
                <a:spcPct val="0"/>
              </a:spcAft>
              <a:defRPr sz="2400">
                <a:solidFill>
                  <a:schemeClr val="tx1"/>
                </a:solidFill>
                <a:latin typeface="Times New Roman" pitchFamily="18" charset="0"/>
              </a:defRPr>
            </a:lvl6pPr>
            <a:lvl7pPr marL="4389438" indent="-609600" fontAlgn="base">
              <a:spcBef>
                <a:spcPct val="0"/>
              </a:spcBef>
              <a:spcAft>
                <a:spcPct val="0"/>
              </a:spcAft>
              <a:defRPr sz="2400">
                <a:solidFill>
                  <a:schemeClr val="tx1"/>
                </a:solidFill>
                <a:latin typeface="Times New Roman" pitchFamily="18" charset="0"/>
              </a:defRPr>
            </a:lvl7pPr>
            <a:lvl8pPr marL="4846638" indent="-609600" fontAlgn="base">
              <a:spcBef>
                <a:spcPct val="0"/>
              </a:spcBef>
              <a:spcAft>
                <a:spcPct val="0"/>
              </a:spcAft>
              <a:defRPr sz="2400">
                <a:solidFill>
                  <a:schemeClr val="tx1"/>
                </a:solidFill>
                <a:latin typeface="Times New Roman" pitchFamily="18" charset="0"/>
              </a:defRPr>
            </a:lvl8pPr>
            <a:lvl9pPr marL="5303838" indent="-609600"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defRPr/>
            </a:pPr>
            <a:r>
              <a:rPr lang="en-US" altLang="en-US" sz="3200" b="1" dirty="0">
                <a:solidFill>
                  <a:srgbClr val="FF0000"/>
                </a:solidFill>
                <a:effectLst>
                  <a:outerShdw blurRad="38100" dist="38100" dir="2700000" algn="tl">
                    <a:srgbClr val="FFFFFF"/>
                  </a:outerShdw>
                </a:effectLst>
                <a:latin typeface="Comic Sans MS" pitchFamily="66" charset="0"/>
                <a:ea typeface="MS PGothic" pitchFamily="34" charset="-128"/>
              </a:rPr>
              <a:t>Summary/Hypothesis</a:t>
            </a:r>
            <a:endParaRPr lang="en-US" altLang="en-US" sz="3200" b="1" baseline="0" dirty="0">
              <a:solidFill>
                <a:srgbClr val="FF0000"/>
              </a:solidFill>
              <a:effectLst>
                <a:outerShdw blurRad="38100" dist="38100" dir="2700000" algn="tl">
                  <a:srgbClr val="FFFFFF"/>
                </a:outerShdw>
              </a:effectLst>
              <a:latin typeface="Comic Sans MS" pitchFamily="66" charset="0"/>
              <a:ea typeface="MS PGothic" pitchFamily="34" charset="-128"/>
            </a:endParaRPr>
          </a:p>
        </p:txBody>
      </p:sp>
      <p:sp>
        <p:nvSpPr>
          <p:cNvPr id="10" name="Text Box 4"/>
          <p:cNvSpPr txBox="1">
            <a:spLocks noChangeArrowheads="1"/>
          </p:cNvSpPr>
          <p:nvPr/>
        </p:nvSpPr>
        <p:spPr bwMode="auto">
          <a:xfrm>
            <a:off x="366328" y="3032810"/>
            <a:ext cx="11480800" cy="103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0838" indent="-350838">
              <a:defRPr sz="2400">
                <a:solidFill>
                  <a:schemeClr val="tx1"/>
                </a:solidFill>
                <a:latin typeface="Times New Roman" pitchFamily="18" charset="0"/>
              </a:defRPr>
            </a:lvl1pPr>
            <a:lvl2pPr marL="1303338" indent="-609600">
              <a:defRPr sz="2400">
                <a:solidFill>
                  <a:schemeClr val="tx1"/>
                </a:solidFill>
                <a:latin typeface="Times New Roman" pitchFamily="18" charset="0"/>
              </a:defRPr>
            </a:lvl2pPr>
            <a:lvl3pPr marL="2027238" indent="-609600">
              <a:defRPr sz="2400">
                <a:solidFill>
                  <a:schemeClr val="tx1"/>
                </a:solidFill>
                <a:latin typeface="Times New Roman" pitchFamily="18" charset="0"/>
              </a:defRPr>
            </a:lvl3pPr>
            <a:lvl4pPr marL="2751138" indent="-609600">
              <a:defRPr sz="2400">
                <a:solidFill>
                  <a:schemeClr val="tx1"/>
                </a:solidFill>
                <a:latin typeface="Times New Roman" pitchFamily="18" charset="0"/>
              </a:defRPr>
            </a:lvl4pPr>
            <a:lvl5pPr marL="3475038" indent="-609600">
              <a:defRPr sz="2400">
                <a:solidFill>
                  <a:schemeClr val="tx1"/>
                </a:solidFill>
                <a:latin typeface="Times New Roman" pitchFamily="18" charset="0"/>
              </a:defRPr>
            </a:lvl5pPr>
            <a:lvl6pPr marL="3932238" indent="-609600" fontAlgn="base">
              <a:spcBef>
                <a:spcPct val="0"/>
              </a:spcBef>
              <a:spcAft>
                <a:spcPct val="0"/>
              </a:spcAft>
              <a:defRPr sz="2400">
                <a:solidFill>
                  <a:schemeClr val="tx1"/>
                </a:solidFill>
                <a:latin typeface="Times New Roman" pitchFamily="18" charset="0"/>
              </a:defRPr>
            </a:lvl6pPr>
            <a:lvl7pPr marL="4389438" indent="-609600" fontAlgn="base">
              <a:spcBef>
                <a:spcPct val="0"/>
              </a:spcBef>
              <a:spcAft>
                <a:spcPct val="0"/>
              </a:spcAft>
              <a:defRPr sz="2400">
                <a:solidFill>
                  <a:schemeClr val="tx1"/>
                </a:solidFill>
                <a:latin typeface="Times New Roman" pitchFamily="18" charset="0"/>
              </a:defRPr>
            </a:lvl7pPr>
            <a:lvl8pPr marL="4846638" indent="-609600" fontAlgn="base">
              <a:spcBef>
                <a:spcPct val="0"/>
              </a:spcBef>
              <a:spcAft>
                <a:spcPct val="0"/>
              </a:spcAft>
              <a:defRPr sz="2400">
                <a:solidFill>
                  <a:schemeClr val="tx1"/>
                </a:solidFill>
                <a:latin typeface="Times New Roman" pitchFamily="18" charset="0"/>
              </a:defRPr>
            </a:lvl8pPr>
            <a:lvl9pPr marL="5303838" indent="-609600" fontAlgn="base">
              <a:spcBef>
                <a:spcPct val="0"/>
              </a:spcBef>
              <a:spcAft>
                <a:spcPct val="0"/>
              </a:spcAft>
              <a:defRPr sz="2400">
                <a:solidFill>
                  <a:schemeClr val="tx1"/>
                </a:solidFill>
                <a:latin typeface="Times New Roman" pitchFamily="18" charset="0"/>
              </a:defRPr>
            </a:lvl9pPr>
          </a:lstStyle>
          <a:p>
            <a:pPr algn="just" eaLnBrk="0" hangingPunct="0">
              <a:spcBef>
                <a:spcPts val="0"/>
              </a:spcBef>
              <a:spcAft>
                <a:spcPts val="600"/>
              </a:spcAft>
              <a:buFont typeface="Wingdings" pitchFamily="2" charset="2"/>
              <a:buChar char="Ø"/>
              <a:defRPr/>
            </a:pPr>
            <a:r>
              <a:rPr lang="en-US" altLang="en-US" sz="2800" b="1" baseline="0" dirty="0">
                <a:latin typeface="Comic Sans MS" pitchFamily="66" charset="0"/>
                <a:ea typeface="MS PGothic" pitchFamily="34" charset="-128"/>
              </a:rPr>
              <a:t>Cumulus clouds that produce only small diameter (&lt; ~ 50 </a:t>
            </a:r>
            <a:r>
              <a:rPr lang="en-US" altLang="en-US" sz="2800" b="1" baseline="0" dirty="0">
                <a:latin typeface="Comic Sans MS" pitchFamily="66" charset="0"/>
                <a:ea typeface="MS PGothic" pitchFamily="34" charset="-128"/>
                <a:sym typeface="Symbol"/>
              </a:rPr>
              <a:t>m) d</a:t>
            </a:r>
            <a:r>
              <a:rPr lang="en-US" altLang="en-US" sz="2800" b="1" baseline="0" dirty="0">
                <a:latin typeface="Comic Sans MS" pitchFamily="66" charset="0"/>
                <a:ea typeface="MS PGothic" pitchFamily="34" charset="-128"/>
              </a:rPr>
              <a:t>rops, e.g., High-Plains</a:t>
            </a:r>
            <a:r>
              <a:rPr lang="en-US" altLang="en-US" sz="2800" b="1" dirty="0">
                <a:latin typeface="Comic Sans MS" pitchFamily="66" charset="0"/>
                <a:ea typeface="MS PGothic" pitchFamily="34" charset="-128"/>
              </a:rPr>
              <a:t> in the U.S.,</a:t>
            </a:r>
            <a:r>
              <a:rPr lang="en-US" altLang="en-US" sz="2800" b="1" baseline="0" dirty="0">
                <a:latin typeface="Comic Sans MS" pitchFamily="66" charset="0"/>
                <a:ea typeface="MS PGothic" pitchFamily="34" charset="-128"/>
              </a:rPr>
              <a:t> do not generate secondary ice and substantial SLW is carried well above the –15 </a:t>
            </a:r>
            <a:r>
              <a:rPr lang="en-US" altLang="en-US" sz="2800" b="1" baseline="0" dirty="0">
                <a:latin typeface="Comic Sans MS" pitchFamily="66" charset="0"/>
                <a:ea typeface="MS PGothic" pitchFamily="34" charset="-128"/>
                <a:sym typeface="Symbol"/>
              </a:rPr>
              <a:t>C level.</a:t>
            </a:r>
            <a:endParaRPr lang="en-US" altLang="en-US" sz="2800" b="1" baseline="0" dirty="0">
              <a:solidFill>
                <a:srgbClr val="FFFF00"/>
              </a:solidFill>
              <a:latin typeface="Comic Sans MS" pitchFamily="66" charset="0"/>
              <a:ea typeface="MS PGothic" pitchFamily="34" charset="-128"/>
            </a:endParaRPr>
          </a:p>
        </p:txBody>
      </p:sp>
      <p:sp>
        <p:nvSpPr>
          <p:cNvPr id="11" name="Text Box 4"/>
          <p:cNvSpPr txBox="1">
            <a:spLocks noChangeArrowheads="1"/>
          </p:cNvSpPr>
          <p:nvPr/>
        </p:nvSpPr>
        <p:spPr bwMode="auto">
          <a:xfrm>
            <a:off x="355600" y="4966661"/>
            <a:ext cx="11480800" cy="130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0838" indent="-350838">
              <a:defRPr sz="2400">
                <a:solidFill>
                  <a:schemeClr val="tx1"/>
                </a:solidFill>
                <a:latin typeface="Times New Roman" pitchFamily="18" charset="0"/>
              </a:defRPr>
            </a:lvl1pPr>
            <a:lvl2pPr marL="1303338" indent="-609600">
              <a:defRPr sz="2400">
                <a:solidFill>
                  <a:schemeClr val="tx1"/>
                </a:solidFill>
                <a:latin typeface="Times New Roman" pitchFamily="18" charset="0"/>
              </a:defRPr>
            </a:lvl2pPr>
            <a:lvl3pPr marL="2027238" indent="-609600">
              <a:defRPr sz="2400">
                <a:solidFill>
                  <a:schemeClr val="tx1"/>
                </a:solidFill>
                <a:latin typeface="Times New Roman" pitchFamily="18" charset="0"/>
              </a:defRPr>
            </a:lvl3pPr>
            <a:lvl4pPr marL="2751138" indent="-609600">
              <a:defRPr sz="2400">
                <a:solidFill>
                  <a:schemeClr val="tx1"/>
                </a:solidFill>
                <a:latin typeface="Times New Roman" pitchFamily="18" charset="0"/>
              </a:defRPr>
            </a:lvl4pPr>
            <a:lvl5pPr marL="3475038" indent="-609600">
              <a:defRPr sz="2400">
                <a:solidFill>
                  <a:schemeClr val="tx1"/>
                </a:solidFill>
                <a:latin typeface="Times New Roman" pitchFamily="18" charset="0"/>
              </a:defRPr>
            </a:lvl5pPr>
            <a:lvl6pPr marL="3932238" indent="-609600" fontAlgn="base">
              <a:spcBef>
                <a:spcPct val="0"/>
              </a:spcBef>
              <a:spcAft>
                <a:spcPct val="0"/>
              </a:spcAft>
              <a:defRPr sz="2400">
                <a:solidFill>
                  <a:schemeClr val="tx1"/>
                </a:solidFill>
                <a:latin typeface="Times New Roman" pitchFamily="18" charset="0"/>
              </a:defRPr>
            </a:lvl6pPr>
            <a:lvl7pPr marL="4389438" indent="-609600" fontAlgn="base">
              <a:spcBef>
                <a:spcPct val="0"/>
              </a:spcBef>
              <a:spcAft>
                <a:spcPct val="0"/>
              </a:spcAft>
              <a:defRPr sz="2400">
                <a:solidFill>
                  <a:schemeClr val="tx1"/>
                </a:solidFill>
                <a:latin typeface="Times New Roman" pitchFamily="18" charset="0"/>
              </a:defRPr>
            </a:lvl7pPr>
            <a:lvl8pPr marL="4846638" indent="-609600" fontAlgn="base">
              <a:spcBef>
                <a:spcPct val="0"/>
              </a:spcBef>
              <a:spcAft>
                <a:spcPct val="0"/>
              </a:spcAft>
              <a:defRPr sz="2400">
                <a:solidFill>
                  <a:schemeClr val="tx1"/>
                </a:solidFill>
                <a:latin typeface="Times New Roman" pitchFamily="18" charset="0"/>
              </a:defRPr>
            </a:lvl8pPr>
            <a:lvl9pPr marL="5303838" indent="-609600" fontAlgn="base">
              <a:spcBef>
                <a:spcPct val="0"/>
              </a:spcBef>
              <a:spcAft>
                <a:spcPct val="0"/>
              </a:spcAft>
              <a:defRPr sz="2400">
                <a:solidFill>
                  <a:schemeClr val="tx1"/>
                </a:solidFill>
                <a:latin typeface="Times New Roman" pitchFamily="18" charset="0"/>
              </a:defRPr>
            </a:lvl9pPr>
          </a:lstStyle>
          <a:p>
            <a:pPr algn="just" eaLnBrk="0" hangingPunct="0">
              <a:spcBef>
                <a:spcPts val="0"/>
              </a:spcBef>
              <a:spcAft>
                <a:spcPts val="600"/>
              </a:spcAft>
              <a:buFont typeface="Wingdings" pitchFamily="2" charset="2"/>
              <a:buChar char="Ø"/>
              <a:defRPr/>
            </a:pPr>
            <a:r>
              <a:rPr lang="en-US" altLang="en-US" sz="2800" b="1" baseline="0" dirty="0">
                <a:latin typeface="Comic Sans MS" pitchFamily="66" charset="0"/>
                <a:ea typeface="MS PGothic" pitchFamily="34" charset="-128"/>
              </a:rPr>
              <a:t>Cumulus clouds that produce</a:t>
            </a:r>
            <a:r>
              <a:rPr lang="en-US" altLang="en-US" sz="2800" b="1" dirty="0">
                <a:latin typeface="Comic Sans MS" pitchFamily="66" charset="0"/>
                <a:ea typeface="MS PGothic" pitchFamily="34" charset="-128"/>
              </a:rPr>
              <a:t> SLDs in low concentrations,</a:t>
            </a:r>
            <a:r>
              <a:rPr lang="en-US" altLang="en-US" sz="2800" b="1" baseline="0" dirty="0">
                <a:latin typeface="Comic Sans MS" pitchFamily="66" charset="0"/>
                <a:ea typeface="MS PGothic" pitchFamily="34" charset="-128"/>
              </a:rPr>
              <a:t> </a:t>
            </a:r>
            <a:r>
              <a:rPr lang="en-US" altLang="en-US" sz="2800" b="1" dirty="0">
                <a:latin typeface="Comic Sans MS" pitchFamily="66" charset="0"/>
                <a:ea typeface="MS PGothic" pitchFamily="34" charset="-128"/>
              </a:rPr>
              <a:t>e.g., the UAE,</a:t>
            </a:r>
            <a:r>
              <a:rPr lang="en-US" altLang="en-US" sz="2800" b="1" baseline="0" dirty="0">
                <a:latin typeface="Comic Sans MS" pitchFamily="66" charset="0"/>
                <a:ea typeface="MS PGothic" pitchFamily="34" charset="-128"/>
              </a:rPr>
              <a:t> may be stimulated via hygroscopic seeding to enhance the coalescence process,</a:t>
            </a:r>
            <a:r>
              <a:rPr lang="en-US" altLang="en-US" sz="2800" b="1" dirty="0">
                <a:latin typeface="Comic Sans MS" pitchFamily="66" charset="0"/>
                <a:ea typeface="MS PGothic" pitchFamily="34" charset="-128"/>
              </a:rPr>
              <a:t> thereby </a:t>
            </a:r>
            <a:r>
              <a:rPr lang="en-US" altLang="en-US" sz="2800" b="1" baseline="0" dirty="0">
                <a:latin typeface="Comic Sans MS" pitchFamily="66" charset="0"/>
                <a:ea typeface="MS PGothic" pitchFamily="34" charset="-128"/>
              </a:rPr>
              <a:t>producing SLDs</a:t>
            </a:r>
            <a:r>
              <a:rPr lang="en-US" altLang="en-US" sz="2800" b="1" dirty="0">
                <a:latin typeface="Comic Sans MS" pitchFamily="66" charset="0"/>
                <a:ea typeface="MS PGothic" pitchFamily="34" charset="-128"/>
              </a:rPr>
              <a:t> and</a:t>
            </a:r>
            <a:r>
              <a:rPr lang="en-US" altLang="en-US" sz="2800" b="1" baseline="0" dirty="0">
                <a:latin typeface="Comic Sans MS" pitchFamily="66" charset="0"/>
                <a:ea typeface="MS PGothic" pitchFamily="34" charset="-128"/>
              </a:rPr>
              <a:t> a Secondary Ice Process that </a:t>
            </a:r>
            <a:r>
              <a:rPr lang="en-US" altLang="en-US" sz="2800" b="1" dirty="0">
                <a:latin typeface="Comic Sans MS" pitchFamily="66" charset="0"/>
                <a:ea typeface="MS PGothic" pitchFamily="34" charset="-128"/>
              </a:rPr>
              <a:t>E</a:t>
            </a:r>
            <a:r>
              <a:rPr lang="en-US" altLang="en-US" sz="2800" b="1" baseline="0" dirty="0">
                <a:latin typeface="Comic Sans MS" pitchFamily="66" charset="0"/>
                <a:ea typeface="MS PGothic" pitchFamily="34" charset="-128"/>
              </a:rPr>
              <a:t>nhances</a:t>
            </a:r>
            <a:r>
              <a:rPr lang="en-US" altLang="en-US" sz="2800" b="1" dirty="0">
                <a:latin typeface="Comic Sans MS" pitchFamily="66" charset="0"/>
                <a:ea typeface="MS PGothic" pitchFamily="34" charset="-128"/>
              </a:rPr>
              <a:t> Precipitation</a:t>
            </a:r>
            <a:r>
              <a:rPr lang="en-US" altLang="en-US" sz="2800" b="1" baseline="0" dirty="0">
                <a:latin typeface="Comic Sans MS" pitchFamily="66" charset="0"/>
                <a:ea typeface="MS PGothic" pitchFamily="34" charset="-128"/>
              </a:rPr>
              <a:t>.</a:t>
            </a:r>
          </a:p>
          <a:p>
            <a:pPr algn="just" eaLnBrk="0" hangingPunct="0">
              <a:spcBef>
                <a:spcPct val="50000"/>
              </a:spcBef>
              <a:buClr>
                <a:schemeClr val="bg1"/>
              </a:buClr>
              <a:buFont typeface="Wingdings" pitchFamily="2" charset="2"/>
              <a:buChar char="Ø"/>
              <a:defRPr/>
            </a:pPr>
            <a:endParaRPr lang="en-US" altLang="en-US" b="1" baseline="0" dirty="0">
              <a:solidFill>
                <a:srgbClr val="FFFF00"/>
              </a:solidFill>
              <a:latin typeface="Comic Sans MS" pitchFamily="66" charset="0"/>
              <a:ea typeface="MS PGothic" pitchFamily="34" charset="-128"/>
            </a:endParaRPr>
          </a:p>
        </p:txBody>
      </p:sp>
      <p:sp>
        <p:nvSpPr>
          <p:cNvPr id="13" name="Text Box 4"/>
          <p:cNvSpPr txBox="1">
            <a:spLocks noChangeArrowheads="1"/>
          </p:cNvSpPr>
          <p:nvPr/>
        </p:nvSpPr>
        <p:spPr bwMode="auto">
          <a:xfrm>
            <a:off x="366328" y="494349"/>
            <a:ext cx="11480800" cy="158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0838" indent="-350838">
              <a:defRPr sz="2400">
                <a:solidFill>
                  <a:schemeClr val="tx1"/>
                </a:solidFill>
                <a:latin typeface="Times New Roman" pitchFamily="18" charset="0"/>
              </a:defRPr>
            </a:lvl1pPr>
            <a:lvl2pPr marL="1303338" indent="-609600">
              <a:defRPr sz="2400">
                <a:solidFill>
                  <a:schemeClr val="tx1"/>
                </a:solidFill>
                <a:latin typeface="Times New Roman" pitchFamily="18" charset="0"/>
              </a:defRPr>
            </a:lvl2pPr>
            <a:lvl3pPr marL="2027238" indent="-609600">
              <a:defRPr sz="2400">
                <a:solidFill>
                  <a:schemeClr val="tx1"/>
                </a:solidFill>
                <a:latin typeface="Times New Roman" pitchFamily="18" charset="0"/>
              </a:defRPr>
            </a:lvl3pPr>
            <a:lvl4pPr marL="2751138" indent="-609600">
              <a:defRPr sz="2400">
                <a:solidFill>
                  <a:schemeClr val="tx1"/>
                </a:solidFill>
                <a:latin typeface="Times New Roman" pitchFamily="18" charset="0"/>
              </a:defRPr>
            </a:lvl4pPr>
            <a:lvl5pPr marL="3475038" indent="-609600">
              <a:defRPr sz="2400">
                <a:solidFill>
                  <a:schemeClr val="tx1"/>
                </a:solidFill>
                <a:latin typeface="Times New Roman" pitchFamily="18" charset="0"/>
              </a:defRPr>
            </a:lvl5pPr>
            <a:lvl6pPr marL="3932238" indent="-609600" fontAlgn="base">
              <a:spcBef>
                <a:spcPct val="0"/>
              </a:spcBef>
              <a:spcAft>
                <a:spcPct val="0"/>
              </a:spcAft>
              <a:defRPr sz="2400">
                <a:solidFill>
                  <a:schemeClr val="tx1"/>
                </a:solidFill>
                <a:latin typeface="Times New Roman" pitchFamily="18" charset="0"/>
              </a:defRPr>
            </a:lvl6pPr>
            <a:lvl7pPr marL="4389438" indent="-609600" fontAlgn="base">
              <a:spcBef>
                <a:spcPct val="0"/>
              </a:spcBef>
              <a:spcAft>
                <a:spcPct val="0"/>
              </a:spcAft>
              <a:defRPr sz="2400">
                <a:solidFill>
                  <a:schemeClr val="tx1"/>
                </a:solidFill>
                <a:latin typeface="Times New Roman" pitchFamily="18" charset="0"/>
              </a:defRPr>
            </a:lvl7pPr>
            <a:lvl8pPr marL="4846638" indent="-609600" fontAlgn="base">
              <a:spcBef>
                <a:spcPct val="0"/>
              </a:spcBef>
              <a:spcAft>
                <a:spcPct val="0"/>
              </a:spcAft>
              <a:defRPr sz="2400">
                <a:solidFill>
                  <a:schemeClr val="tx1"/>
                </a:solidFill>
                <a:latin typeface="Times New Roman" pitchFamily="18" charset="0"/>
              </a:defRPr>
            </a:lvl8pPr>
            <a:lvl9pPr marL="5303838" indent="-609600"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defRPr/>
            </a:pPr>
            <a:endParaRPr lang="en-US" altLang="en-US" sz="1200" b="1" baseline="0" dirty="0">
              <a:solidFill>
                <a:srgbClr val="FF0000"/>
              </a:solidFill>
              <a:effectLst>
                <a:outerShdw blurRad="38100" dist="38100" dir="2700000" algn="tl">
                  <a:srgbClr val="FFFFFF"/>
                </a:outerShdw>
              </a:effectLst>
              <a:latin typeface="Comic Sans MS" pitchFamily="66" charset="0"/>
              <a:ea typeface="MS PGothic" pitchFamily="34" charset="-128"/>
            </a:endParaRPr>
          </a:p>
          <a:p>
            <a:pPr marL="342900" indent="-342900" algn="just" eaLnBrk="0" hangingPunct="0">
              <a:spcAft>
                <a:spcPts val="600"/>
              </a:spcAft>
              <a:buFont typeface="Wingdings" panose="05000000000000000000" pitchFamily="2" charset="2"/>
              <a:buChar char="Ø"/>
              <a:defRPr/>
            </a:pPr>
            <a:r>
              <a:rPr lang="en-US" altLang="en-US" sz="2800" b="1" baseline="0" dirty="0">
                <a:latin typeface="Comic Sans MS" pitchFamily="66" charset="0"/>
                <a:ea typeface="MS PGothic" pitchFamily="34" charset="-128"/>
              </a:rPr>
              <a:t>Cumulus clouds that produce (~ millimeter-diameter) Supercooled Large Drops (SLDs) in sufficient concentrations, e.g., </a:t>
            </a:r>
            <a:r>
              <a:rPr lang="en-US" altLang="en-US" sz="2800" b="1" dirty="0">
                <a:latin typeface="Comic Sans MS" pitchFamily="66" charset="0"/>
                <a:ea typeface="MS PGothic" pitchFamily="34" charset="-128"/>
              </a:rPr>
              <a:t>Tropical Marine </a:t>
            </a:r>
            <a:r>
              <a:rPr lang="en-US" altLang="en-US" sz="2800" b="1" baseline="0" dirty="0">
                <a:latin typeface="Comic Sans MS" pitchFamily="66" charset="0"/>
                <a:ea typeface="MS PGothic" pitchFamily="34" charset="-128"/>
              </a:rPr>
              <a:t>CuCg, rapidly glaciate via a Secondary Ice Process in the cloud region -5 </a:t>
            </a:r>
            <a:r>
              <a:rPr lang="en-US" altLang="en-US" sz="2800" b="1" baseline="0" dirty="0">
                <a:latin typeface="Comic Sans MS" pitchFamily="66" charset="0"/>
                <a:ea typeface="MS PGothic" pitchFamily="34" charset="-128"/>
                <a:sym typeface="Symbol"/>
              </a:rPr>
              <a:t>C</a:t>
            </a:r>
            <a:r>
              <a:rPr lang="en-US" altLang="en-US" sz="2800" b="1" baseline="0" dirty="0">
                <a:latin typeface="Comic Sans MS" pitchFamily="66" charset="0"/>
                <a:ea typeface="MS PGothic" pitchFamily="34" charset="-128"/>
              </a:rPr>
              <a:t> &gt; T &gt; ~ -15 </a:t>
            </a:r>
            <a:r>
              <a:rPr lang="en-US" altLang="en-US" sz="2800" b="1" baseline="0" dirty="0">
                <a:latin typeface="Comic Sans MS" pitchFamily="66" charset="0"/>
                <a:ea typeface="MS PGothic" pitchFamily="34" charset="-128"/>
                <a:sym typeface="Symbol"/>
              </a:rPr>
              <a:t>C. Rapid glaciation can lead to enhanced precipitation. </a:t>
            </a:r>
            <a:endParaRPr lang="en-US" altLang="en-US" sz="2800" b="1" baseline="0" dirty="0">
              <a:latin typeface="Comic Sans MS" pitchFamily="66" charset="0"/>
              <a:ea typeface="MS PGothic" pitchFamily="34" charset="-128"/>
            </a:endParaRPr>
          </a:p>
        </p:txBody>
      </p:sp>
    </p:spTree>
    <p:extLst>
      <p:ext uri="{BB962C8B-B14F-4D97-AF65-F5344CB8AC3E}">
        <p14:creationId xmlns:p14="http://schemas.microsoft.com/office/powerpoint/2010/main" val="249274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3" name="Picture 2">
            <a:extLst>
              <a:ext uri="{FF2B5EF4-FFF2-40B4-BE49-F238E27FC236}">
                <a16:creationId xmlns:a16="http://schemas.microsoft.com/office/drawing/2014/main" id="{FCF64BC7-4E8E-248E-BDD5-89E5507BF3BA}"/>
              </a:ext>
            </a:extLst>
          </p:cNvPr>
          <p:cNvPicPr>
            <a:picLocks noChangeAspect="1"/>
          </p:cNvPicPr>
          <p:nvPr/>
        </p:nvPicPr>
        <p:blipFill rotWithShape="1">
          <a:blip r:embed="rId3">
            <a:extLst>
              <a:ext uri="{28A0092B-C50C-407E-A947-70E740481C1C}">
                <a14:useLocalDpi xmlns:a14="http://schemas.microsoft.com/office/drawing/2010/main" val="0"/>
              </a:ext>
            </a:extLst>
          </a:blip>
          <a:srcRect b="42358"/>
          <a:stretch/>
        </p:blipFill>
        <p:spPr bwMode="auto">
          <a:xfrm>
            <a:off x="534468" y="782803"/>
            <a:ext cx="11123063" cy="58912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3086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FB7FF1E-A20B-4FC0-B96A-11050A9473C1}"/>
              </a:ext>
            </a:extLst>
          </p:cNvPr>
          <p:cNvSpPr>
            <a:spLocks noChangeArrowheads="1"/>
          </p:cNvSpPr>
          <p:nvPr/>
        </p:nvSpPr>
        <p:spPr bwMode="auto">
          <a:xfrm>
            <a:off x="1112668" y="189852"/>
            <a:ext cx="8763000" cy="646967"/>
          </a:xfrm>
          <a:prstGeom prst="rect">
            <a:avLst/>
          </a:prstGeom>
          <a:noFill/>
          <a:ln w="9525">
            <a:noFill/>
            <a:miter lim="800000"/>
            <a:headEnd/>
            <a:tailEnd/>
          </a:ln>
          <a:effectLst/>
        </p:spPr>
        <p:txBody>
          <a:bodyPr lIns="92070" tIns="46035" rIns="92070" bIns="46035">
            <a:spAutoFit/>
          </a:bodyPr>
          <a:lstStyle/>
          <a:p>
            <a:pPr algn="ctr">
              <a:defRPr/>
            </a:pPr>
            <a:r>
              <a:rPr lang="en-US" sz="3600" b="1" dirty="0">
                <a:effectLst>
                  <a:outerShdw blurRad="38100" dist="38100" dir="2700000" algn="tl">
                    <a:srgbClr val="C0C0C0"/>
                  </a:outerShdw>
                </a:effectLst>
              </a:rPr>
              <a:t>Ice formation modes in the atmosphere</a:t>
            </a:r>
          </a:p>
        </p:txBody>
      </p:sp>
      <p:sp>
        <p:nvSpPr>
          <p:cNvPr id="6" name="Rectangle 5">
            <a:extLst>
              <a:ext uri="{FF2B5EF4-FFF2-40B4-BE49-F238E27FC236}">
                <a16:creationId xmlns:a16="http://schemas.microsoft.com/office/drawing/2014/main" id="{89ACE206-ADEF-4E43-B278-55CEC2F0B063}"/>
              </a:ext>
            </a:extLst>
          </p:cNvPr>
          <p:cNvSpPr/>
          <p:nvPr/>
        </p:nvSpPr>
        <p:spPr>
          <a:xfrm>
            <a:off x="1666875" y="1038225"/>
            <a:ext cx="8458200" cy="2616097"/>
          </a:xfrm>
          <a:prstGeom prst="rect">
            <a:avLst/>
          </a:prstGeom>
        </p:spPr>
        <p:txBody>
          <a:bodyPr wrap="square" lIns="91435" tIns="45718" rIns="91435" bIns="45718">
            <a:spAutoFit/>
          </a:bodyPr>
          <a:lstStyle/>
          <a:p>
            <a:pPr>
              <a:spcAft>
                <a:spcPts val="1200"/>
              </a:spcAft>
            </a:pPr>
            <a:r>
              <a:rPr lang="en-US" sz="2400" b="1" dirty="0"/>
              <a:t>Homogeneous ice nucleation: </a:t>
            </a:r>
            <a:r>
              <a:rPr lang="en-US" sz="2400" dirty="0"/>
              <a:t>Spontaneous freezing of water droplets or aqueous aerosols.</a:t>
            </a:r>
          </a:p>
          <a:p>
            <a:pPr>
              <a:spcAft>
                <a:spcPts val="1200"/>
              </a:spcAft>
            </a:pPr>
            <a:r>
              <a:rPr lang="en-US" sz="2400" b="1" dirty="0"/>
              <a:t>Heterogenous ice nucleation: </a:t>
            </a:r>
            <a:r>
              <a:rPr lang="en-US" sz="2400" dirty="0"/>
              <a:t>Freezing that occurs with the aid of ice nucleating particles (INP).</a:t>
            </a:r>
          </a:p>
          <a:p>
            <a:pPr algn="l"/>
            <a:r>
              <a:rPr lang="en-US" sz="2400" b="1" dirty="0"/>
              <a:t>Secondary ice production: </a:t>
            </a:r>
            <a:r>
              <a:rPr lang="en-CA" sz="2400" b="0" i="0" u="none" strike="noStrike" baseline="0" dirty="0">
                <a:latin typeface="NimbusRomNo9L-Regu"/>
              </a:rPr>
              <a:t>formation of atmospheric ice via processes involving pre-existing ice particles. </a:t>
            </a:r>
            <a:endParaRPr lang="en-US" sz="2400" b="1" dirty="0"/>
          </a:p>
        </p:txBody>
      </p:sp>
      <p:grpSp>
        <p:nvGrpSpPr>
          <p:cNvPr id="15" name="Group 14">
            <a:extLst>
              <a:ext uri="{FF2B5EF4-FFF2-40B4-BE49-F238E27FC236}">
                <a16:creationId xmlns:a16="http://schemas.microsoft.com/office/drawing/2014/main" id="{3B0E5FD2-ADA8-44F0-B22E-C7E827410D2A}"/>
              </a:ext>
            </a:extLst>
          </p:cNvPr>
          <p:cNvGrpSpPr/>
          <p:nvPr/>
        </p:nvGrpSpPr>
        <p:grpSpPr>
          <a:xfrm>
            <a:off x="1484325" y="4748006"/>
            <a:ext cx="3943351" cy="1569660"/>
            <a:chOff x="1284300" y="4547981"/>
            <a:chExt cx="3943351" cy="1569660"/>
          </a:xfrm>
        </p:grpSpPr>
        <p:sp>
          <p:nvSpPr>
            <p:cNvPr id="13" name="Rectangle 12">
              <a:extLst>
                <a:ext uri="{FF2B5EF4-FFF2-40B4-BE49-F238E27FC236}">
                  <a16:creationId xmlns:a16="http://schemas.microsoft.com/office/drawing/2014/main" id="{D153EE71-D0D5-4628-8D1C-04250655F3BE}"/>
                </a:ext>
              </a:extLst>
            </p:cNvPr>
            <p:cNvSpPr/>
            <p:nvPr/>
          </p:nvSpPr>
          <p:spPr>
            <a:xfrm>
              <a:off x="1284300" y="4551293"/>
              <a:ext cx="3943351" cy="1554066"/>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C40465C7-49F1-440A-9754-A6158B5830CB}"/>
                </a:ext>
              </a:extLst>
            </p:cNvPr>
            <p:cNvSpPr txBox="1"/>
            <p:nvPr/>
          </p:nvSpPr>
          <p:spPr>
            <a:xfrm>
              <a:off x="1437944" y="4547981"/>
              <a:ext cx="3760967" cy="1569660"/>
            </a:xfrm>
            <a:prstGeom prst="rect">
              <a:avLst/>
            </a:prstGeom>
            <a:noFill/>
            <a:ln w="28575">
              <a:noFill/>
            </a:ln>
          </p:spPr>
          <p:txBody>
            <a:bodyPr wrap="square" rtlCol="0">
              <a:spAutoFit/>
            </a:bodyPr>
            <a:lstStyle/>
            <a:p>
              <a:r>
                <a:rPr lang="en-CA" sz="2800" dirty="0"/>
                <a:t>Primary ice production </a:t>
              </a:r>
            </a:p>
            <a:p>
              <a:pPr algn="ctr"/>
              <a:r>
                <a:rPr lang="en-CA" sz="2800" dirty="0"/>
                <a:t>(PIP)</a:t>
              </a:r>
            </a:p>
            <a:p>
              <a:r>
                <a:rPr lang="en-CA" sz="2000" dirty="0"/>
                <a:t>heterogeneous/homogeneous </a:t>
              </a:r>
            </a:p>
            <a:p>
              <a:r>
                <a:rPr lang="en-CA" sz="2000" dirty="0"/>
                <a:t>nucleation of INPs</a:t>
              </a:r>
            </a:p>
          </p:txBody>
        </p:sp>
      </p:grpSp>
      <p:grpSp>
        <p:nvGrpSpPr>
          <p:cNvPr id="12" name="Group 11">
            <a:extLst>
              <a:ext uri="{FF2B5EF4-FFF2-40B4-BE49-F238E27FC236}">
                <a16:creationId xmlns:a16="http://schemas.microsoft.com/office/drawing/2014/main" id="{B5B1737A-0DCF-4E1E-B629-DAC1130B6AAB}"/>
              </a:ext>
            </a:extLst>
          </p:cNvPr>
          <p:cNvGrpSpPr/>
          <p:nvPr/>
        </p:nvGrpSpPr>
        <p:grpSpPr>
          <a:xfrm>
            <a:off x="6553201" y="4791075"/>
            <a:ext cx="4171949" cy="1400175"/>
            <a:chOff x="6874063" y="4552950"/>
            <a:chExt cx="4308287" cy="1400175"/>
          </a:xfrm>
        </p:grpSpPr>
        <p:sp>
          <p:nvSpPr>
            <p:cNvPr id="10" name="Rectangle 9">
              <a:extLst>
                <a:ext uri="{FF2B5EF4-FFF2-40B4-BE49-F238E27FC236}">
                  <a16:creationId xmlns:a16="http://schemas.microsoft.com/office/drawing/2014/main" id="{D4FA760D-24A3-4BCD-B30F-8F49B22577F5}"/>
                </a:ext>
              </a:extLst>
            </p:cNvPr>
            <p:cNvSpPr/>
            <p:nvPr/>
          </p:nvSpPr>
          <p:spPr>
            <a:xfrm>
              <a:off x="6874063" y="4552950"/>
              <a:ext cx="4308287" cy="1400175"/>
            </a:xfrm>
            <a:prstGeom prst="rect">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CA634343-50D9-4294-9B53-BA995FD5677C}"/>
                </a:ext>
              </a:extLst>
            </p:cNvPr>
            <p:cNvSpPr txBox="1"/>
            <p:nvPr/>
          </p:nvSpPr>
          <p:spPr>
            <a:xfrm>
              <a:off x="7022909" y="4725057"/>
              <a:ext cx="4067580" cy="954107"/>
            </a:xfrm>
            <a:prstGeom prst="rect">
              <a:avLst/>
            </a:prstGeom>
            <a:noFill/>
          </p:spPr>
          <p:txBody>
            <a:bodyPr wrap="square">
              <a:spAutoFit/>
            </a:bodyPr>
            <a:lstStyle/>
            <a:p>
              <a:pPr algn="ctr"/>
              <a:r>
                <a:rPr lang="en-US" sz="2800" dirty="0"/>
                <a:t>Secondary ice production</a:t>
              </a:r>
            </a:p>
            <a:p>
              <a:pPr algn="ctr"/>
              <a:r>
                <a:rPr lang="en-US" sz="2800" dirty="0"/>
                <a:t>(SIP) </a:t>
              </a:r>
              <a:endParaRPr lang="en-CA" sz="2800" dirty="0"/>
            </a:p>
          </p:txBody>
        </p:sp>
      </p:grpSp>
      <p:sp>
        <p:nvSpPr>
          <p:cNvPr id="14" name="TextBox 13">
            <a:extLst>
              <a:ext uri="{FF2B5EF4-FFF2-40B4-BE49-F238E27FC236}">
                <a16:creationId xmlns:a16="http://schemas.microsoft.com/office/drawing/2014/main" id="{56D4B42F-AA3A-4348-8CC6-C00CF674E407}"/>
              </a:ext>
            </a:extLst>
          </p:cNvPr>
          <p:cNvSpPr txBox="1"/>
          <p:nvPr/>
        </p:nvSpPr>
        <p:spPr>
          <a:xfrm>
            <a:off x="4505325" y="4162425"/>
            <a:ext cx="2856616" cy="523220"/>
          </a:xfrm>
          <a:prstGeom prst="rect">
            <a:avLst/>
          </a:prstGeom>
          <a:noFill/>
        </p:spPr>
        <p:txBody>
          <a:bodyPr wrap="none" rtlCol="0">
            <a:spAutoFit/>
          </a:bodyPr>
          <a:lstStyle/>
          <a:p>
            <a:r>
              <a:rPr lang="en-CA" sz="2800" dirty="0"/>
              <a:t>Two-stage process</a:t>
            </a:r>
          </a:p>
        </p:txBody>
      </p:sp>
      <p:sp>
        <p:nvSpPr>
          <p:cNvPr id="16" name="Arrow: Right 15">
            <a:extLst>
              <a:ext uri="{FF2B5EF4-FFF2-40B4-BE49-F238E27FC236}">
                <a16:creationId xmlns:a16="http://schemas.microsoft.com/office/drawing/2014/main" id="{5188197F-560A-4D82-AE5E-3FF57E945AEB}"/>
              </a:ext>
            </a:extLst>
          </p:cNvPr>
          <p:cNvSpPr/>
          <p:nvPr/>
        </p:nvSpPr>
        <p:spPr>
          <a:xfrm>
            <a:off x="5600699" y="5267325"/>
            <a:ext cx="816483" cy="484632"/>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Slide Number Placeholder 3">
            <a:extLst>
              <a:ext uri="{FF2B5EF4-FFF2-40B4-BE49-F238E27FC236}">
                <a16:creationId xmlns:a16="http://schemas.microsoft.com/office/drawing/2014/main" id="{F33238BC-80EF-45E8-AC7A-667F8DFE4A76}"/>
              </a:ext>
            </a:extLst>
          </p:cNvPr>
          <p:cNvSpPr>
            <a:spLocks noGrp="1"/>
          </p:cNvSpPr>
          <p:nvPr>
            <p:ph type="sldNum" sz="quarter" idx="12"/>
          </p:nvPr>
        </p:nvSpPr>
        <p:spPr>
          <a:xfrm>
            <a:off x="9448800" y="6492875"/>
            <a:ext cx="2743200" cy="365125"/>
          </a:xfrm>
        </p:spPr>
        <p:txBody>
          <a:bodyPr/>
          <a:lstStyle/>
          <a:p>
            <a:fld id="{095A8D80-DDE0-4340-ADC4-8B493C5EB623}" type="slidenum">
              <a:rPr lang="en-US" sz="1400" smtClean="0"/>
              <a:pPr/>
              <a:t>4</a:t>
            </a:fld>
            <a:endParaRPr lang="en-US" sz="1400" b="1" dirty="0"/>
          </a:p>
        </p:txBody>
      </p:sp>
      <p:sp>
        <p:nvSpPr>
          <p:cNvPr id="2" name="TextBox 1">
            <a:extLst>
              <a:ext uri="{FF2B5EF4-FFF2-40B4-BE49-F238E27FC236}">
                <a16:creationId xmlns:a16="http://schemas.microsoft.com/office/drawing/2014/main" id="{81AB4297-D1E7-8967-F43C-8C1D37BEF508}"/>
              </a:ext>
            </a:extLst>
          </p:cNvPr>
          <p:cNvSpPr txBox="1"/>
          <p:nvPr/>
        </p:nvSpPr>
        <p:spPr>
          <a:xfrm>
            <a:off x="10636196" y="144003"/>
            <a:ext cx="1413144" cy="369332"/>
          </a:xfrm>
          <a:prstGeom prst="rect">
            <a:avLst/>
          </a:prstGeom>
          <a:noFill/>
        </p:spPr>
        <p:txBody>
          <a:bodyPr wrap="none" rtlCol="0">
            <a:spAutoFit/>
          </a:bodyPr>
          <a:lstStyle/>
          <a:p>
            <a:r>
              <a:rPr lang="en-US" dirty="0">
                <a:solidFill>
                  <a:schemeClr val="tx2"/>
                </a:solidFill>
              </a:rPr>
              <a:t>Korolev 2023</a:t>
            </a:r>
          </a:p>
        </p:txBody>
      </p:sp>
    </p:spTree>
    <p:extLst>
      <p:ext uri="{BB962C8B-B14F-4D97-AF65-F5344CB8AC3E}">
        <p14:creationId xmlns:p14="http://schemas.microsoft.com/office/powerpoint/2010/main" val="46929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02A4F7-576B-865F-1066-5C014940B280}"/>
              </a:ext>
            </a:extLst>
          </p:cNvPr>
          <p:cNvSpPr>
            <a:spLocks noGrp="1"/>
          </p:cNvSpPr>
          <p:nvPr>
            <p:ph type="sldNum" sz="quarter" idx="12"/>
          </p:nvPr>
        </p:nvSpPr>
        <p:spPr/>
        <p:txBody>
          <a:bodyPr/>
          <a:lstStyle/>
          <a:p>
            <a:fld id="{095A8D80-DDE0-4340-ADC4-8B493C5EB623}" type="slidenum">
              <a:rPr lang="en-US" smtClean="0"/>
              <a:pPr/>
              <a:t>5</a:t>
            </a:fld>
            <a:endParaRPr lang="en-US" b="1" dirty="0"/>
          </a:p>
        </p:txBody>
      </p:sp>
      <p:sp>
        <p:nvSpPr>
          <p:cNvPr id="9" name="TextBox 8">
            <a:extLst>
              <a:ext uri="{FF2B5EF4-FFF2-40B4-BE49-F238E27FC236}">
                <a16:creationId xmlns:a16="http://schemas.microsoft.com/office/drawing/2014/main" id="{3DAE5A64-4BA5-4105-AF5B-08CDEAF3056E}"/>
              </a:ext>
            </a:extLst>
          </p:cNvPr>
          <p:cNvSpPr txBox="1"/>
          <p:nvPr/>
        </p:nvSpPr>
        <p:spPr>
          <a:xfrm>
            <a:off x="3735657" y="136525"/>
            <a:ext cx="5334965" cy="584775"/>
          </a:xfrm>
          <a:prstGeom prst="rect">
            <a:avLst/>
          </a:prstGeom>
          <a:noFill/>
        </p:spPr>
        <p:txBody>
          <a:bodyPr wrap="square" rtlCol="0">
            <a:spAutoFit/>
          </a:bodyPr>
          <a:lstStyle/>
          <a:p>
            <a:r>
              <a:rPr lang="en-CA" sz="3200" b="1" dirty="0"/>
              <a:t>Recognized SIP mechanisms</a:t>
            </a:r>
          </a:p>
        </p:txBody>
      </p:sp>
      <p:pic>
        <p:nvPicPr>
          <p:cNvPr id="11" name="Picture 10" descr="Diagram, bubble chart&#10;&#10;Description automatically generated">
            <a:extLst>
              <a:ext uri="{FF2B5EF4-FFF2-40B4-BE49-F238E27FC236}">
                <a16:creationId xmlns:a16="http://schemas.microsoft.com/office/drawing/2014/main" id="{AB12ABCD-CF58-5F1E-A94C-6A3F244D8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371" y="1075746"/>
            <a:ext cx="8681284" cy="5384779"/>
          </a:xfrm>
          <a:prstGeom prst="rect">
            <a:avLst/>
          </a:prstGeom>
        </p:spPr>
      </p:pic>
      <p:sp>
        <p:nvSpPr>
          <p:cNvPr id="3" name="TextBox 2">
            <a:extLst>
              <a:ext uri="{FF2B5EF4-FFF2-40B4-BE49-F238E27FC236}">
                <a16:creationId xmlns:a16="http://schemas.microsoft.com/office/drawing/2014/main" id="{803489F7-E054-FB91-A80D-96F3E0B26A19}"/>
              </a:ext>
            </a:extLst>
          </p:cNvPr>
          <p:cNvSpPr txBox="1"/>
          <p:nvPr/>
        </p:nvSpPr>
        <p:spPr>
          <a:xfrm>
            <a:off x="7470422" y="6448511"/>
            <a:ext cx="3200400" cy="369332"/>
          </a:xfrm>
          <a:prstGeom prst="rect">
            <a:avLst/>
          </a:prstGeom>
          <a:noFill/>
        </p:spPr>
        <p:txBody>
          <a:bodyPr wrap="square">
            <a:spAutoFit/>
          </a:bodyPr>
          <a:lstStyle/>
          <a:p>
            <a:r>
              <a:rPr lang="en-CA" sz="1800" dirty="0"/>
              <a:t>Korolev and Leisner, </a:t>
            </a:r>
            <a:r>
              <a:rPr lang="en-CA" sz="1800" i="1" dirty="0"/>
              <a:t>ACP</a:t>
            </a:r>
            <a:r>
              <a:rPr lang="en-CA" sz="1800" dirty="0"/>
              <a:t>, 2020</a:t>
            </a:r>
            <a:endParaRPr lang="en-CA" dirty="0"/>
          </a:p>
        </p:txBody>
      </p:sp>
      <p:sp>
        <p:nvSpPr>
          <p:cNvPr id="10" name="Rectangle: Rounded Corners 9">
            <a:extLst>
              <a:ext uri="{FF2B5EF4-FFF2-40B4-BE49-F238E27FC236}">
                <a16:creationId xmlns:a16="http://schemas.microsoft.com/office/drawing/2014/main" id="{70570AEC-9FB8-A591-F574-53D316FB7CAE}"/>
              </a:ext>
            </a:extLst>
          </p:cNvPr>
          <p:cNvSpPr/>
          <p:nvPr/>
        </p:nvSpPr>
        <p:spPr>
          <a:xfrm>
            <a:off x="1955573" y="920910"/>
            <a:ext cx="3920358" cy="12843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4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sp>
        <p:nvSpPr>
          <p:cNvPr id="4" name="TextBox 3"/>
          <p:cNvSpPr txBox="1"/>
          <p:nvPr/>
        </p:nvSpPr>
        <p:spPr>
          <a:xfrm>
            <a:off x="1854200" y="1078049"/>
            <a:ext cx="8121650" cy="584775"/>
          </a:xfrm>
          <a:prstGeom prst="rect">
            <a:avLst/>
          </a:prstGeom>
          <a:noFill/>
        </p:spPr>
        <p:txBody>
          <a:bodyPr wrap="square" rtlCol="0">
            <a:spAutoFit/>
          </a:bodyPr>
          <a:lstStyle/>
          <a:p>
            <a:pPr algn="ctr"/>
            <a:r>
              <a:rPr lang="en-US" sz="1600" b="1" dirty="0">
                <a:solidFill>
                  <a:schemeClr val="accent1">
                    <a:lumMod val="50000"/>
                  </a:schemeClr>
                </a:solidFill>
              </a:rPr>
              <a:t>Supercooled Large Drops freeze, produce Spicules, Fractured Drops and Small Ice Particles that start an Avalanche Seeding Effect (Lawson et al. 2015, 2017, 2022a, 1923))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814716"/>
            <a:ext cx="5027989" cy="4114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67" y="1802524"/>
            <a:ext cx="3921223" cy="41269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976" y="1622438"/>
            <a:ext cx="3355848" cy="4300728"/>
          </a:xfrm>
          <a:prstGeom prst="rect">
            <a:avLst/>
          </a:prstGeom>
        </p:spPr>
      </p:pic>
      <p:sp>
        <p:nvSpPr>
          <p:cNvPr id="6" name="TextBox 5"/>
          <p:cNvSpPr txBox="1"/>
          <p:nvPr/>
        </p:nvSpPr>
        <p:spPr>
          <a:xfrm>
            <a:off x="2485001" y="165100"/>
            <a:ext cx="6900300" cy="830997"/>
          </a:xfrm>
          <a:prstGeom prst="rect">
            <a:avLst/>
          </a:prstGeom>
          <a:noFill/>
        </p:spPr>
        <p:txBody>
          <a:bodyPr wrap="square" rtlCol="0">
            <a:spAutoFit/>
          </a:bodyPr>
          <a:lstStyle/>
          <a:p>
            <a:pPr algn="ctr"/>
            <a:r>
              <a:rPr lang="en-US" sz="2400" b="1" dirty="0">
                <a:solidFill>
                  <a:schemeClr val="accent1">
                    <a:lumMod val="50000"/>
                  </a:schemeClr>
                </a:solidFill>
              </a:rPr>
              <a:t>A Secondary Ice Process (SIP) that Exists Naturally</a:t>
            </a:r>
          </a:p>
          <a:p>
            <a:pPr algn="ctr"/>
            <a:r>
              <a:rPr lang="en-US" sz="2400" b="1" dirty="0">
                <a:solidFill>
                  <a:schemeClr val="accent1">
                    <a:lumMod val="50000"/>
                  </a:schemeClr>
                </a:solidFill>
              </a:rPr>
              <a:t>in Tropical Maritime CuCg Clouds</a:t>
            </a:r>
          </a:p>
        </p:txBody>
      </p:sp>
      <p:sp>
        <p:nvSpPr>
          <p:cNvPr id="7" name="TextBox 6"/>
          <p:cNvSpPr txBox="1"/>
          <p:nvPr/>
        </p:nvSpPr>
        <p:spPr>
          <a:xfrm>
            <a:off x="184150" y="5945525"/>
            <a:ext cx="11823700" cy="400110"/>
          </a:xfrm>
          <a:prstGeom prst="rect">
            <a:avLst/>
          </a:prstGeom>
          <a:noFill/>
        </p:spPr>
        <p:txBody>
          <a:bodyPr wrap="square" rtlCol="0">
            <a:spAutoFit/>
          </a:bodyPr>
          <a:lstStyle/>
          <a:p>
            <a:pPr algn="ctr"/>
            <a:r>
              <a:rPr lang="en-US" sz="2000" b="1" dirty="0">
                <a:solidFill>
                  <a:srgbClr val="FF0000"/>
                </a:solidFill>
              </a:rPr>
              <a:t>QUESTION:  Can UAE CuCg be Simulated by Hygroscopic Seeding to Simulate the Natural SIP?</a:t>
            </a:r>
          </a:p>
        </p:txBody>
      </p:sp>
    </p:spTree>
    <p:extLst>
      <p:ext uri="{BB962C8B-B14F-4D97-AF65-F5344CB8AC3E}">
        <p14:creationId xmlns:p14="http://schemas.microsoft.com/office/powerpoint/2010/main" val="745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EA6752E-106B-71DB-7544-7BE47F1A9CB0}"/>
              </a:ext>
            </a:extLst>
          </p:cNvPr>
          <p:cNvGrpSpPr/>
          <p:nvPr/>
        </p:nvGrpSpPr>
        <p:grpSpPr>
          <a:xfrm>
            <a:off x="2886075" y="5057775"/>
            <a:ext cx="4638675" cy="790575"/>
            <a:chOff x="2924175" y="5019675"/>
            <a:chExt cx="4638675" cy="790575"/>
          </a:xfrm>
        </p:grpSpPr>
        <p:sp>
          <p:nvSpPr>
            <p:cNvPr id="22" name="Rectangle 21">
              <a:extLst>
                <a:ext uri="{FF2B5EF4-FFF2-40B4-BE49-F238E27FC236}">
                  <a16:creationId xmlns:a16="http://schemas.microsoft.com/office/drawing/2014/main" id="{FD501DD2-61D9-BEA1-24B4-1E9482164C6B}"/>
                </a:ext>
              </a:extLst>
            </p:cNvPr>
            <p:cNvSpPr/>
            <p:nvPr/>
          </p:nvSpPr>
          <p:spPr>
            <a:xfrm>
              <a:off x="2924175" y="5019675"/>
              <a:ext cx="4638675" cy="790575"/>
            </a:xfrm>
            <a:prstGeom prst="rect">
              <a:avLst/>
            </a:prstGeom>
            <a:solidFill>
              <a:srgbClr val="CACACA"/>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9" name="Picture 48">
              <a:extLst>
                <a:ext uri="{FF2B5EF4-FFF2-40B4-BE49-F238E27FC236}">
                  <a16:creationId xmlns:a16="http://schemas.microsoft.com/office/drawing/2014/main" id="{41EE0BC6-FB28-8AD8-EDE8-7BF123062AC1}"/>
                </a:ext>
              </a:extLst>
            </p:cNvPr>
            <p:cNvPicPr>
              <a:picLocks noChangeAspect="1"/>
            </p:cNvPicPr>
            <p:nvPr/>
          </p:nvPicPr>
          <p:blipFill>
            <a:blip r:embed="rId3"/>
            <a:stretch>
              <a:fillRect/>
            </a:stretch>
          </p:blipFill>
          <p:spPr>
            <a:xfrm>
              <a:off x="3143250" y="5043268"/>
              <a:ext cx="4171949" cy="743388"/>
            </a:xfrm>
            <a:prstGeom prst="rect">
              <a:avLst/>
            </a:prstGeom>
          </p:spPr>
        </p:pic>
      </p:grpSp>
      <p:sp>
        <p:nvSpPr>
          <p:cNvPr id="45" name="Rectangle 44">
            <a:extLst>
              <a:ext uri="{FF2B5EF4-FFF2-40B4-BE49-F238E27FC236}">
                <a16:creationId xmlns:a16="http://schemas.microsoft.com/office/drawing/2014/main" id="{917540F3-221A-867E-7DF5-FC31EA772419}"/>
              </a:ext>
            </a:extLst>
          </p:cNvPr>
          <p:cNvSpPr/>
          <p:nvPr/>
        </p:nvSpPr>
        <p:spPr>
          <a:xfrm>
            <a:off x="0" y="0"/>
            <a:ext cx="10287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DA5DFCD1-6953-9B3C-7256-E811CE3C51E6}"/>
              </a:ext>
            </a:extLst>
          </p:cNvPr>
          <p:cNvSpPr>
            <a:spLocks noGrp="1"/>
          </p:cNvSpPr>
          <p:nvPr>
            <p:ph type="sldNum" sz="quarter" idx="12"/>
          </p:nvPr>
        </p:nvSpPr>
        <p:spPr/>
        <p:txBody>
          <a:bodyPr/>
          <a:lstStyle/>
          <a:p>
            <a:fld id="{095A8D80-DDE0-4340-ADC4-8B493C5EB623}" type="slidenum">
              <a:rPr lang="en-US" smtClean="0"/>
              <a:pPr/>
              <a:t>7</a:t>
            </a:fld>
            <a:endParaRPr lang="en-US" b="1" dirty="0"/>
          </a:p>
        </p:txBody>
      </p:sp>
      <p:sp>
        <p:nvSpPr>
          <p:cNvPr id="2" name="TextBox 1">
            <a:extLst>
              <a:ext uri="{FF2B5EF4-FFF2-40B4-BE49-F238E27FC236}">
                <a16:creationId xmlns:a16="http://schemas.microsoft.com/office/drawing/2014/main" id="{A1374857-5DCD-12AB-F0B1-DE6DED37FDDE}"/>
              </a:ext>
            </a:extLst>
          </p:cNvPr>
          <p:cNvSpPr txBox="1"/>
          <p:nvPr/>
        </p:nvSpPr>
        <p:spPr>
          <a:xfrm>
            <a:off x="2926283" y="-8878"/>
            <a:ext cx="7370351" cy="584775"/>
          </a:xfrm>
          <a:prstGeom prst="rect">
            <a:avLst/>
          </a:prstGeom>
          <a:noFill/>
        </p:spPr>
        <p:txBody>
          <a:bodyPr wrap="none" rtlCol="0">
            <a:spAutoFit/>
          </a:bodyPr>
          <a:lstStyle/>
          <a:p>
            <a:r>
              <a:rPr lang="en-CA" sz="3200" b="1" dirty="0"/>
              <a:t>Shapes of Drops Frozen by Fragmented Ice</a:t>
            </a:r>
          </a:p>
        </p:txBody>
      </p:sp>
      <p:pic>
        <p:nvPicPr>
          <p:cNvPr id="5" name="Picture 4" descr="A picture containing text, white&#10;&#10;Description automatically generated">
            <a:extLst>
              <a:ext uri="{FF2B5EF4-FFF2-40B4-BE49-F238E27FC236}">
                <a16:creationId xmlns:a16="http://schemas.microsoft.com/office/drawing/2014/main" id="{542FA92D-B3C5-3482-D2B5-8674F56ED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50" y="693554"/>
            <a:ext cx="4019550" cy="3971375"/>
          </a:xfrm>
          <a:prstGeom prst="rect">
            <a:avLst/>
          </a:prstGeom>
        </p:spPr>
      </p:pic>
      <p:pic>
        <p:nvPicPr>
          <p:cNvPr id="11" name="Picture 10" descr="A picture containing different&#10;&#10;Description automatically generated">
            <a:extLst>
              <a:ext uri="{FF2B5EF4-FFF2-40B4-BE49-F238E27FC236}">
                <a16:creationId xmlns:a16="http://schemas.microsoft.com/office/drawing/2014/main" id="{0D3D95DF-AB90-A0A3-82A9-0A8C1EB60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2076" y="697259"/>
            <a:ext cx="3577923" cy="4086330"/>
          </a:xfrm>
          <a:prstGeom prst="rect">
            <a:avLst/>
          </a:prstGeom>
        </p:spPr>
      </p:pic>
      <p:sp>
        <p:nvSpPr>
          <p:cNvPr id="13" name="TextBox 12">
            <a:extLst>
              <a:ext uri="{FF2B5EF4-FFF2-40B4-BE49-F238E27FC236}">
                <a16:creationId xmlns:a16="http://schemas.microsoft.com/office/drawing/2014/main" id="{7E9126FB-97B2-420D-A3C6-292904C539E4}"/>
              </a:ext>
            </a:extLst>
          </p:cNvPr>
          <p:cNvSpPr txBox="1"/>
          <p:nvPr/>
        </p:nvSpPr>
        <p:spPr>
          <a:xfrm>
            <a:off x="8059189" y="4660957"/>
            <a:ext cx="3671172" cy="584775"/>
          </a:xfrm>
          <a:prstGeom prst="rect">
            <a:avLst/>
          </a:prstGeom>
          <a:solidFill>
            <a:schemeClr val="bg1"/>
          </a:solidFill>
        </p:spPr>
        <p:txBody>
          <a:bodyPr wrap="square" rtlCol="0">
            <a:spAutoFit/>
          </a:bodyPr>
          <a:lstStyle/>
          <a:p>
            <a:r>
              <a:rPr lang="en-CA" sz="1600" dirty="0"/>
              <a:t>Development of facets on frozen drops</a:t>
            </a:r>
          </a:p>
          <a:p>
            <a:r>
              <a:rPr lang="en-CA" sz="1600" dirty="0"/>
              <a:t>Drops may freeze poly- or monocrystalline</a:t>
            </a:r>
          </a:p>
        </p:txBody>
      </p:sp>
      <p:pic>
        <p:nvPicPr>
          <p:cNvPr id="16" name="Picture 15" descr="A picture containing text, different&#10;&#10;Description automatically generated">
            <a:extLst>
              <a:ext uri="{FF2B5EF4-FFF2-40B4-BE49-F238E27FC236}">
                <a16:creationId xmlns:a16="http://schemas.microsoft.com/office/drawing/2014/main" id="{DD000037-F4C6-923A-49FF-7C56BD702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 y="695882"/>
            <a:ext cx="3305175" cy="4061116"/>
          </a:xfrm>
          <a:prstGeom prst="rect">
            <a:avLst/>
          </a:prstGeom>
        </p:spPr>
      </p:pic>
      <p:pic>
        <p:nvPicPr>
          <p:cNvPr id="17" name="Picture 16">
            <a:extLst>
              <a:ext uri="{FF2B5EF4-FFF2-40B4-BE49-F238E27FC236}">
                <a16:creationId xmlns:a16="http://schemas.microsoft.com/office/drawing/2014/main" id="{7D0B3184-01E3-435A-0256-7CC206878FC5}"/>
              </a:ext>
            </a:extLst>
          </p:cNvPr>
          <p:cNvPicPr>
            <a:picLocks noChangeAspect="1"/>
          </p:cNvPicPr>
          <p:nvPr/>
        </p:nvPicPr>
        <p:blipFill>
          <a:blip r:embed="rId7"/>
          <a:stretch>
            <a:fillRect/>
          </a:stretch>
        </p:blipFill>
        <p:spPr>
          <a:xfrm>
            <a:off x="1337501" y="5084021"/>
            <a:ext cx="919400" cy="691471"/>
          </a:xfrm>
          <a:prstGeom prst="rect">
            <a:avLst/>
          </a:prstGeom>
        </p:spPr>
      </p:pic>
      <p:sp>
        <p:nvSpPr>
          <p:cNvPr id="18" name="TextBox 17">
            <a:extLst>
              <a:ext uri="{FF2B5EF4-FFF2-40B4-BE49-F238E27FC236}">
                <a16:creationId xmlns:a16="http://schemas.microsoft.com/office/drawing/2014/main" id="{7091B89E-A6F2-1D30-43BB-7805BF6AD3CB}"/>
              </a:ext>
            </a:extLst>
          </p:cNvPr>
          <p:cNvSpPr txBox="1"/>
          <p:nvPr/>
        </p:nvSpPr>
        <p:spPr>
          <a:xfrm>
            <a:off x="10494804" y="371475"/>
            <a:ext cx="1697196" cy="338554"/>
          </a:xfrm>
          <a:prstGeom prst="rect">
            <a:avLst/>
          </a:prstGeom>
          <a:noFill/>
        </p:spPr>
        <p:txBody>
          <a:bodyPr wrap="none" rtlCol="0">
            <a:spAutoFit/>
          </a:bodyPr>
          <a:lstStyle/>
          <a:p>
            <a:r>
              <a:rPr lang="en-CA" sz="1600" dirty="0">
                <a:solidFill>
                  <a:schemeClr val="accent1">
                    <a:lumMod val="75000"/>
                  </a:schemeClr>
                </a:solidFill>
              </a:rPr>
              <a:t>aged frozen drops</a:t>
            </a:r>
          </a:p>
        </p:txBody>
      </p:sp>
      <p:sp>
        <p:nvSpPr>
          <p:cNvPr id="19" name="TextBox 18">
            <a:extLst>
              <a:ext uri="{FF2B5EF4-FFF2-40B4-BE49-F238E27FC236}">
                <a16:creationId xmlns:a16="http://schemas.microsoft.com/office/drawing/2014/main" id="{3099D930-70A5-F1E2-5302-E0431AB88099}"/>
              </a:ext>
            </a:extLst>
          </p:cNvPr>
          <p:cNvSpPr txBox="1"/>
          <p:nvPr/>
        </p:nvSpPr>
        <p:spPr>
          <a:xfrm>
            <a:off x="0" y="342900"/>
            <a:ext cx="3040319" cy="338554"/>
          </a:xfrm>
          <a:prstGeom prst="rect">
            <a:avLst/>
          </a:prstGeom>
          <a:solidFill>
            <a:schemeClr val="bg1"/>
          </a:solidFill>
        </p:spPr>
        <p:txBody>
          <a:bodyPr wrap="none" rtlCol="0">
            <a:spAutoFit/>
          </a:bodyPr>
          <a:lstStyle/>
          <a:p>
            <a:r>
              <a:rPr lang="en-CA" sz="1600" dirty="0">
                <a:solidFill>
                  <a:schemeClr val="accent1">
                    <a:lumMod val="75000"/>
                  </a:schemeClr>
                </a:solidFill>
              </a:rPr>
              <a:t>fragmented frozen drops -5&lt;T&lt;-1C</a:t>
            </a:r>
          </a:p>
        </p:txBody>
      </p:sp>
      <p:sp>
        <p:nvSpPr>
          <p:cNvPr id="24" name="Arrow: Right 23">
            <a:extLst>
              <a:ext uri="{FF2B5EF4-FFF2-40B4-BE49-F238E27FC236}">
                <a16:creationId xmlns:a16="http://schemas.microsoft.com/office/drawing/2014/main" id="{EDA3BECF-1AFD-DFCD-81AB-70FA83DB7D2D}"/>
              </a:ext>
            </a:extLst>
          </p:cNvPr>
          <p:cNvSpPr/>
          <p:nvPr/>
        </p:nvSpPr>
        <p:spPr>
          <a:xfrm>
            <a:off x="2256901" y="5296844"/>
            <a:ext cx="480893" cy="344995"/>
          </a:xfrm>
          <a:prstGeom prst="rightArrow">
            <a:avLst>
              <a:gd name="adj1" fmla="val 420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4" name="Straight Arrow Connector 33">
            <a:extLst>
              <a:ext uri="{FF2B5EF4-FFF2-40B4-BE49-F238E27FC236}">
                <a16:creationId xmlns:a16="http://schemas.microsoft.com/office/drawing/2014/main" id="{C12BCF86-BA61-C88D-D0C0-17060AD16FE9}"/>
              </a:ext>
            </a:extLst>
          </p:cNvPr>
          <p:cNvCxnSpPr>
            <a:cxnSpLocks/>
          </p:cNvCxnSpPr>
          <p:nvPr/>
        </p:nvCxnSpPr>
        <p:spPr>
          <a:xfrm flipH="1" flipV="1">
            <a:off x="1627189" y="4429996"/>
            <a:ext cx="25398" cy="57342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55DA43-3425-C8EF-75B3-D2807DA4A163}"/>
              </a:ext>
            </a:extLst>
          </p:cNvPr>
          <p:cNvCxnSpPr>
            <a:cxnSpLocks/>
          </p:cNvCxnSpPr>
          <p:nvPr/>
        </p:nvCxnSpPr>
        <p:spPr>
          <a:xfrm flipV="1">
            <a:off x="4981575" y="4495800"/>
            <a:ext cx="781050" cy="7239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A62224F-B727-EFA8-1C05-2DF8E009231B}"/>
              </a:ext>
            </a:extLst>
          </p:cNvPr>
          <p:cNvCxnSpPr>
            <a:cxnSpLocks/>
          </p:cNvCxnSpPr>
          <p:nvPr/>
        </p:nvCxnSpPr>
        <p:spPr>
          <a:xfrm flipV="1">
            <a:off x="6219825" y="4343400"/>
            <a:ext cx="1857375" cy="85725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96889B-AEF8-B1AC-3AEC-24657443747B}"/>
              </a:ext>
            </a:extLst>
          </p:cNvPr>
          <p:cNvSpPr txBox="1"/>
          <p:nvPr/>
        </p:nvSpPr>
        <p:spPr>
          <a:xfrm>
            <a:off x="7602244" y="5465408"/>
            <a:ext cx="1666043" cy="461665"/>
          </a:xfrm>
          <a:prstGeom prst="rect">
            <a:avLst/>
          </a:prstGeom>
          <a:noFill/>
        </p:spPr>
        <p:txBody>
          <a:bodyPr wrap="square" rtlCol="0">
            <a:spAutoFit/>
          </a:bodyPr>
          <a:lstStyle/>
          <a:p>
            <a:r>
              <a:rPr lang="en-CA" sz="1200" dirty="0"/>
              <a:t>Metamorphosis of a frozen droplet shape</a:t>
            </a:r>
          </a:p>
        </p:txBody>
      </p:sp>
      <p:sp>
        <p:nvSpPr>
          <p:cNvPr id="51" name="TextBox 50">
            <a:extLst>
              <a:ext uri="{FF2B5EF4-FFF2-40B4-BE49-F238E27FC236}">
                <a16:creationId xmlns:a16="http://schemas.microsoft.com/office/drawing/2014/main" id="{8E95FDEA-D70A-4578-053C-A741B74158EA}"/>
              </a:ext>
            </a:extLst>
          </p:cNvPr>
          <p:cNvSpPr txBox="1"/>
          <p:nvPr/>
        </p:nvSpPr>
        <p:spPr>
          <a:xfrm>
            <a:off x="5103654" y="419100"/>
            <a:ext cx="1227644" cy="338554"/>
          </a:xfrm>
          <a:prstGeom prst="rect">
            <a:avLst/>
          </a:prstGeom>
          <a:noFill/>
        </p:spPr>
        <p:txBody>
          <a:bodyPr wrap="none" rtlCol="0">
            <a:spAutoFit/>
          </a:bodyPr>
          <a:lstStyle/>
          <a:p>
            <a:r>
              <a:rPr lang="en-CA" sz="1600" dirty="0">
                <a:solidFill>
                  <a:schemeClr val="accent1">
                    <a:lumMod val="75000"/>
                  </a:schemeClr>
                </a:solidFill>
              </a:rPr>
              <a:t>frozen drops</a:t>
            </a:r>
          </a:p>
        </p:txBody>
      </p:sp>
      <p:sp>
        <p:nvSpPr>
          <p:cNvPr id="56" name="TextBox 55">
            <a:extLst>
              <a:ext uri="{FF2B5EF4-FFF2-40B4-BE49-F238E27FC236}">
                <a16:creationId xmlns:a16="http://schemas.microsoft.com/office/drawing/2014/main" id="{C7AD051D-2995-EB9B-47D0-1977E65FA2DB}"/>
              </a:ext>
            </a:extLst>
          </p:cNvPr>
          <p:cNvSpPr txBox="1"/>
          <p:nvPr/>
        </p:nvSpPr>
        <p:spPr>
          <a:xfrm>
            <a:off x="95250" y="6469618"/>
            <a:ext cx="2007729" cy="307777"/>
          </a:xfrm>
          <a:prstGeom prst="rect">
            <a:avLst/>
          </a:prstGeom>
          <a:noFill/>
        </p:spPr>
        <p:txBody>
          <a:bodyPr wrap="none" rtlCol="0">
            <a:spAutoFit/>
          </a:bodyPr>
          <a:lstStyle/>
          <a:p>
            <a:r>
              <a:rPr lang="en-CA" sz="1400" dirty="0"/>
              <a:t>Korolev et al. (ACP, 2020)</a:t>
            </a:r>
          </a:p>
        </p:txBody>
      </p:sp>
      <p:sp>
        <p:nvSpPr>
          <p:cNvPr id="3" name="TextBox 2">
            <a:extLst>
              <a:ext uri="{FF2B5EF4-FFF2-40B4-BE49-F238E27FC236}">
                <a16:creationId xmlns:a16="http://schemas.microsoft.com/office/drawing/2014/main" id="{DA0DBE96-0950-A778-955C-3A186E9D27E7}"/>
              </a:ext>
            </a:extLst>
          </p:cNvPr>
          <p:cNvSpPr txBox="1"/>
          <p:nvPr/>
        </p:nvSpPr>
        <p:spPr>
          <a:xfrm>
            <a:off x="10647228" y="0"/>
            <a:ext cx="1413144" cy="369332"/>
          </a:xfrm>
          <a:prstGeom prst="rect">
            <a:avLst/>
          </a:prstGeom>
          <a:noFill/>
        </p:spPr>
        <p:txBody>
          <a:bodyPr wrap="none" rtlCol="0">
            <a:spAutoFit/>
          </a:bodyPr>
          <a:lstStyle/>
          <a:p>
            <a:r>
              <a:rPr lang="en-US" dirty="0">
                <a:solidFill>
                  <a:schemeClr val="tx2"/>
                </a:solidFill>
              </a:rPr>
              <a:t>Korolev 2023</a:t>
            </a:r>
          </a:p>
        </p:txBody>
      </p:sp>
    </p:spTree>
    <p:extLst>
      <p:ext uri="{BB962C8B-B14F-4D97-AF65-F5344CB8AC3E}">
        <p14:creationId xmlns:p14="http://schemas.microsoft.com/office/powerpoint/2010/main" val="4228487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C057D5-DC05-E5EE-D5C9-C7230E02A861}"/>
              </a:ext>
            </a:extLst>
          </p:cNvPr>
          <p:cNvSpPr txBox="1"/>
          <p:nvPr/>
        </p:nvSpPr>
        <p:spPr>
          <a:xfrm>
            <a:off x="1733913" y="650520"/>
            <a:ext cx="7869562" cy="1323439"/>
          </a:xfrm>
          <a:prstGeom prst="rect">
            <a:avLst/>
          </a:prstGeom>
          <a:noFill/>
          <a:ln w="12700">
            <a:noFill/>
          </a:ln>
        </p:spPr>
        <p:txBody>
          <a:bodyPr wrap="square" rtlCol="0">
            <a:spAutoFit/>
          </a:bodyPr>
          <a:lstStyle/>
          <a:p>
            <a:pPr algn="ctr"/>
            <a:r>
              <a:rPr lang="en-US" sz="4000" b="1" dirty="0">
                <a:latin typeface="Arial" panose="020B0604020202020204" pitchFamily="34" charset="0"/>
                <a:cs typeface="Arial" panose="020B0604020202020204" pitchFamily="34" charset="0"/>
              </a:rPr>
              <a:t>VIDEO of the Fragmentation of Frozen Drop (FFD) PROCESS </a:t>
            </a:r>
            <a:endParaRPr lang="en-US" sz="4000" dirty="0">
              <a:latin typeface="+mj-lt"/>
              <a:cs typeface="Calibri"/>
            </a:endParaRPr>
          </a:p>
        </p:txBody>
      </p:sp>
      <p:sp>
        <p:nvSpPr>
          <p:cNvPr id="4" name="TextBox 3">
            <a:extLst>
              <a:ext uri="{FF2B5EF4-FFF2-40B4-BE49-F238E27FC236}">
                <a16:creationId xmlns:a16="http://schemas.microsoft.com/office/drawing/2014/main" id="{74633F57-BFE6-E9F8-5E3E-8CB3A3DDC19B}"/>
              </a:ext>
            </a:extLst>
          </p:cNvPr>
          <p:cNvSpPr txBox="1"/>
          <p:nvPr/>
        </p:nvSpPr>
        <p:spPr>
          <a:xfrm>
            <a:off x="441325" y="2432423"/>
            <a:ext cx="11309349" cy="1384995"/>
          </a:xfrm>
          <a:prstGeom prst="rect">
            <a:avLst/>
          </a:prstGeom>
          <a:noFill/>
          <a:ln w="12700">
            <a:noFill/>
          </a:ln>
        </p:spPr>
        <p:txBody>
          <a:bodyPr wrap="square" rtlCol="0">
            <a:spAutoFit/>
          </a:bodyPr>
          <a:lstStyle/>
          <a:p>
            <a:pPr algn="just"/>
            <a:r>
              <a:rPr lang="en-US" sz="2800" b="1" u="sng" dirty="0" err="1">
                <a:latin typeface="Arial" panose="020B0604020202020204" pitchFamily="34" charset="0"/>
                <a:cs typeface="Arial" panose="020B0604020202020204" pitchFamily="34" charset="0"/>
              </a:rPr>
              <a:t>Wildeman</a:t>
            </a:r>
            <a:r>
              <a:rPr lang="en-US" sz="2800" b="1" u="sng" dirty="0">
                <a:latin typeface="Arial" panose="020B0604020202020204" pitchFamily="34" charset="0"/>
                <a:cs typeface="Arial" panose="020B0604020202020204" pitchFamily="34" charset="0"/>
              </a:rPr>
              <a:t> et al</a:t>
            </a:r>
            <a:r>
              <a:rPr lang="en-US" sz="2800" b="1"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Phys. Rev. Lett. </a:t>
            </a:r>
            <a:r>
              <a:rPr lang="en-US" sz="2800" b="1" dirty="0">
                <a:latin typeface="Arial" panose="020B0604020202020204" pitchFamily="34" charset="0"/>
                <a:cs typeface="Arial" panose="020B0604020202020204" pitchFamily="34" charset="0"/>
              </a:rPr>
              <a:t>2017) High-speed video of millimeter supercooled (- 15°C)  drop on a hydrophobic surface in a vacuum chamber.</a:t>
            </a:r>
          </a:p>
        </p:txBody>
      </p:sp>
    </p:spTree>
    <p:extLst>
      <p:ext uri="{BB962C8B-B14F-4D97-AF65-F5344CB8AC3E}">
        <p14:creationId xmlns:p14="http://schemas.microsoft.com/office/powerpoint/2010/main" val="3840591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C46C31-3347-F8AE-772D-06520190548B}"/>
              </a:ext>
            </a:extLst>
          </p:cNvPr>
          <p:cNvSpPr txBox="1"/>
          <p:nvPr/>
        </p:nvSpPr>
        <p:spPr>
          <a:xfrm>
            <a:off x="437322" y="1736215"/>
            <a:ext cx="11290852" cy="3970318"/>
          </a:xfrm>
          <a:prstGeom prst="rect">
            <a:avLst/>
          </a:prstGeom>
          <a:noFill/>
        </p:spPr>
        <p:txBody>
          <a:bodyPr wrap="square">
            <a:spAutoFit/>
          </a:bodyPr>
          <a:lstStyle/>
          <a:p>
            <a:pPr marL="571500" indent="-571500" algn="just">
              <a:buFont typeface="Wingdings" panose="05000000000000000000" pitchFamily="2" charset="2"/>
              <a:buChar char="Ø"/>
            </a:pPr>
            <a:r>
              <a:rPr lang="en-US" sz="3600" b="1" dirty="0">
                <a:latin typeface="Arial" panose="020B0604020202020204" pitchFamily="34" charset="0"/>
                <a:cs typeface="Arial" panose="020B0604020202020204" pitchFamily="34" charset="0"/>
              </a:rPr>
              <a:t>Cloud Base Temperature is the main factor in predicting whether a cumulus cloud will generate a strong Coalescence Process. </a:t>
            </a:r>
          </a:p>
          <a:p>
            <a:pPr marL="571500" indent="-571500" algn="just">
              <a:buFont typeface="Wingdings" panose="05000000000000000000" pitchFamily="2" charset="2"/>
              <a:buChar char="Ø"/>
            </a:pPr>
            <a:endParaRPr lang="en-US" sz="3600" b="1" dirty="0">
              <a:latin typeface="Arial" panose="020B0604020202020204" pitchFamily="34" charset="0"/>
              <a:cs typeface="Arial" panose="020B0604020202020204" pitchFamily="34" charset="0"/>
            </a:endParaRPr>
          </a:p>
          <a:p>
            <a:pPr marL="571500" indent="-571500" algn="just">
              <a:buFont typeface="Wingdings" panose="05000000000000000000" pitchFamily="2" charset="2"/>
              <a:buChar char="Ø"/>
            </a:pPr>
            <a:r>
              <a:rPr lang="en-US" sz="3600" b="1" dirty="0">
                <a:latin typeface="Arial" panose="020B0604020202020204" pitchFamily="34" charset="0"/>
                <a:cs typeface="Arial" panose="020B0604020202020204" pitchFamily="34" charset="0"/>
              </a:rPr>
              <a:t>The warmer the cloud base temperature, the deeper the region of warm cloud (i.e., the depth of cloud from its base to the 0°C temperature.)</a:t>
            </a:r>
          </a:p>
        </p:txBody>
      </p:sp>
    </p:spTree>
    <p:extLst>
      <p:ext uri="{BB962C8B-B14F-4D97-AF65-F5344CB8AC3E}">
        <p14:creationId xmlns:p14="http://schemas.microsoft.com/office/powerpoint/2010/main" val="1673619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20750</TotalTime>
  <Words>1073</Words>
  <Application>Microsoft Office PowerPoint</Application>
  <PresentationFormat>Widescreen</PresentationFormat>
  <Paragraphs>80</Paragraphs>
  <Slides>20</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8" baseType="lpstr">
      <vt:lpstr>Arial</vt:lpstr>
      <vt:lpstr>Calibri</vt:lpstr>
      <vt:lpstr>Calibri Light</vt:lpstr>
      <vt:lpstr>Comic Sans MS</vt:lpstr>
      <vt:lpstr>NimbusRomNo9L-Regu</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plawson</dc:creator>
  <cp:lastModifiedBy>Paul Lawson</cp:lastModifiedBy>
  <cp:revision>42</cp:revision>
  <dcterms:created xsi:type="dcterms:W3CDTF">2022-12-03T20:48:04Z</dcterms:created>
  <dcterms:modified xsi:type="dcterms:W3CDTF">2023-09-12T23:02:37Z</dcterms:modified>
</cp:coreProperties>
</file>